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0" r:id="rId3"/>
    <p:sldId id="257" r:id="rId4"/>
    <p:sldId id="258" r:id="rId5"/>
    <p:sldId id="259" r:id="rId6"/>
    <p:sldId id="260" r:id="rId7"/>
    <p:sldId id="261" r:id="rId8"/>
    <p:sldId id="262" r:id="rId9"/>
    <p:sldId id="269" r:id="rId10"/>
    <p:sldId id="263" r:id="rId11"/>
    <p:sldId id="264" r:id="rId12"/>
    <p:sldId id="265" r:id="rId13"/>
    <p:sldId id="266" r:id="rId14"/>
    <p:sldId id="267" r:id="rId15"/>
    <p:sldId id="268"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700"/>
  </p:normalViewPr>
  <p:slideViewPr>
    <p:cSldViewPr snapToGrid="0">
      <p:cViewPr varScale="1">
        <p:scale>
          <a:sx n="141" d="100"/>
          <a:sy n="141" d="100"/>
        </p:scale>
        <p:origin x="512"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8/21/24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8/21/24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8/21/24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8/21/24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8/21/24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8/21/24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8/21/24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8/21/24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8/21/24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8/21/24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8/21/24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8/21/24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8/21/24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8/21/24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8/21/24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8/21/24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8/21/24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8/21/24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learn.microsoft.com/en-us/azure/ai-services/openai/how-to/chatgpt?tabs=python-new"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microsoft.sharepoint.com/:p:/r/sites/InsideAzureAICallSeries/_layouts/15/Doc.aspx?sourcedoc=%7B1896395B-7729-47FA-82FE-CFDADB82C3D7%7D&amp;file=Inside%20Azure%20AI%20Series%20-%20GPT4o%20Fine%20Tuning.pptx&amp;action=edit&amp;mobileredirect=true" TargetMode="External"/><Relationship Id="rId2" Type="http://schemas.openxmlformats.org/officeDocument/2006/relationships/hyperlink" Target="https://platform.openai.com/docs/guides/batch"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82C5-211F-0BA9-09E3-B616CED1A41F}"/>
              </a:ext>
            </a:extLst>
          </p:cNvPr>
          <p:cNvSpPr>
            <a:spLocks noGrp="1"/>
          </p:cNvSpPr>
          <p:nvPr>
            <p:ph type="ctrTitle"/>
          </p:nvPr>
        </p:nvSpPr>
        <p:spPr/>
        <p:txBody>
          <a:bodyPr/>
          <a:lstStyle/>
          <a:p>
            <a:r>
              <a:rPr lang="en-US" altLang="zh-CN" dirty="0"/>
              <a:t>GPT-4o-mini</a:t>
            </a:r>
            <a:r>
              <a:rPr lang="zh-CN" altLang="en-US" dirty="0"/>
              <a:t> </a:t>
            </a:r>
            <a:r>
              <a:rPr lang="en-US" altLang="zh-CN" dirty="0"/>
              <a:t>Fine</a:t>
            </a:r>
            <a:r>
              <a:rPr lang="zh-CN" altLang="en-US" dirty="0"/>
              <a:t> </a:t>
            </a:r>
            <a:r>
              <a:rPr lang="en-US" altLang="zh-CN" dirty="0"/>
              <a:t>tuning</a:t>
            </a:r>
            <a:r>
              <a:rPr lang="zh-CN" altLang="en-US" dirty="0"/>
              <a:t> </a:t>
            </a:r>
            <a:r>
              <a:rPr lang="en-US" altLang="zh-CN" dirty="0"/>
              <a:t>in</a:t>
            </a:r>
            <a:r>
              <a:rPr lang="zh-CN" altLang="en-US" dirty="0"/>
              <a:t> </a:t>
            </a:r>
            <a:r>
              <a:rPr lang="en-US" altLang="zh-CN" dirty="0"/>
              <a:t>Azure</a:t>
            </a:r>
            <a:r>
              <a:rPr lang="zh-CN" altLang="en-US"/>
              <a:t> </a:t>
            </a:r>
            <a:r>
              <a:rPr lang="en-US" altLang="zh-CN"/>
              <a:t>OpenAI</a:t>
            </a:r>
            <a:r>
              <a:rPr lang="zh-CN" altLang="en-US" dirty="0"/>
              <a:t> </a:t>
            </a:r>
            <a:r>
              <a:rPr lang="en-US" altLang="zh-CN" dirty="0"/>
              <a:t>Studio</a:t>
            </a:r>
            <a:endParaRPr lang="en-CN" dirty="0"/>
          </a:p>
        </p:txBody>
      </p:sp>
      <p:sp>
        <p:nvSpPr>
          <p:cNvPr id="3" name="Subtitle 2">
            <a:extLst>
              <a:ext uri="{FF2B5EF4-FFF2-40B4-BE49-F238E27FC236}">
                <a16:creationId xmlns:a16="http://schemas.microsoft.com/office/drawing/2014/main" id="{B683440E-EFB4-39AB-651F-14BB7509BA61}"/>
              </a:ext>
            </a:extLst>
          </p:cNvPr>
          <p:cNvSpPr>
            <a:spLocks noGrp="1"/>
          </p:cNvSpPr>
          <p:nvPr>
            <p:ph type="subTitle" idx="1"/>
          </p:nvPr>
        </p:nvSpPr>
        <p:spPr/>
        <p:txBody>
          <a:bodyPr/>
          <a:lstStyle/>
          <a:p>
            <a:r>
              <a:rPr lang="en-US" altLang="zh-CN" dirty="0"/>
              <a:t>Elizabeth</a:t>
            </a:r>
            <a:r>
              <a:rPr lang="zh-CN" altLang="en-US" dirty="0"/>
              <a:t> </a:t>
            </a:r>
            <a:r>
              <a:rPr lang="en-US" altLang="zh-CN" dirty="0"/>
              <a:t>WAN,</a:t>
            </a:r>
            <a:r>
              <a:rPr lang="zh-CN" altLang="en-US" dirty="0"/>
              <a:t> </a:t>
            </a:r>
            <a:r>
              <a:rPr lang="en-US" altLang="zh-CN" dirty="0"/>
              <a:t>ai</a:t>
            </a:r>
            <a:r>
              <a:rPr lang="zh-CN" altLang="en-US" dirty="0"/>
              <a:t> </a:t>
            </a:r>
            <a:r>
              <a:rPr lang="en-US" altLang="zh-CN" dirty="0" err="1"/>
              <a:t>gbb</a:t>
            </a:r>
            <a:r>
              <a:rPr lang="zh-CN" altLang="en-US" dirty="0"/>
              <a:t> </a:t>
            </a:r>
            <a:r>
              <a:rPr lang="en-US" altLang="zh-CN" dirty="0" err="1"/>
              <a:t>aSIA</a:t>
            </a:r>
            <a:endParaRPr lang="en-US" altLang="zh-CN" dirty="0"/>
          </a:p>
          <a:p>
            <a:r>
              <a:rPr lang="en-US" altLang="zh-CN" dirty="0"/>
              <a:t>Aug,</a:t>
            </a:r>
            <a:r>
              <a:rPr lang="zh-CN" altLang="en-US" dirty="0"/>
              <a:t> </a:t>
            </a:r>
            <a:r>
              <a:rPr lang="en-US" altLang="zh-CN" dirty="0"/>
              <a:t>2024</a:t>
            </a:r>
            <a:endParaRPr lang="en-CN" dirty="0"/>
          </a:p>
        </p:txBody>
      </p:sp>
    </p:spTree>
    <p:extLst>
      <p:ext uri="{BB962C8B-B14F-4D97-AF65-F5344CB8AC3E}">
        <p14:creationId xmlns:p14="http://schemas.microsoft.com/office/powerpoint/2010/main" val="3703656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A4A6-0DD9-8FCF-7B16-C18E27A00168}"/>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B77815B7-7899-78B1-F0EF-64FB87D03929}"/>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80712130-FCFD-A43C-2068-482C0EBEBC96}"/>
              </a:ext>
            </a:extLst>
          </p:cNvPr>
          <p:cNvPicPr>
            <a:picLocks noChangeAspect="1"/>
          </p:cNvPicPr>
          <p:nvPr/>
        </p:nvPicPr>
        <p:blipFill>
          <a:blip r:embed="rId2"/>
          <a:stretch>
            <a:fillRect/>
          </a:stretch>
        </p:blipFill>
        <p:spPr>
          <a:xfrm>
            <a:off x="-124667" y="58736"/>
            <a:ext cx="12441333" cy="6740528"/>
          </a:xfrm>
          <a:prstGeom prst="rect">
            <a:avLst/>
          </a:prstGeom>
        </p:spPr>
      </p:pic>
      <p:sp>
        <p:nvSpPr>
          <p:cNvPr id="5" name="TextBox 4">
            <a:extLst>
              <a:ext uri="{FF2B5EF4-FFF2-40B4-BE49-F238E27FC236}">
                <a16:creationId xmlns:a16="http://schemas.microsoft.com/office/drawing/2014/main" id="{430AE887-6F88-C600-25C0-53726D18CD36}"/>
              </a:ext>
            </a:extLst>
          </p:cNvPr>
          <p:cNvSpPr txBox="1"/>
          <p:nvPr/>
        </p:nvSpPr>
        <p:spPr>
          <a:xfrm>
            <a:off x="4620070" y="194204"/>
            <a:ext cx="4752668" cy="1015663"/>
          </a:xfrm>
          <a:prstGeom prst="rect">
            <a:avLst/>
          </a:prstGeom>
          <a:noFill/>
        </p:spPr>
        <p:txBody>
          <a:bodyPr wrap="square" rtlCol="0">
            <a:spAutoFit/>
          </a:bodyPr>
          <a:lstStyle/>
          <a:p>
            <a:r>
              <a:rPr lang="en-US" altLang="zh-CN" sz="2000" b="1" dirty="0"/>
              <a:t>Full</a:t>
            </a:r>
            <a:r>
              <a:rPr lang="zh-CN" altLang="en-US" sz="2000" b="1" dirty="0"/>
              <a:t> </a:t>
            </a:r>
            <a:r>
              <a:rPr lang="en-US" altLang="zh-CN" sz="2000" b="1" dirty="0"/>
              <a:t>validation</a:t>
            </a:r>
            <a:r>
              <a:rPr lang="zh-CN" altLang="en-US" sz="2000" b="1" dirty="0"/>
              <a:t> </a:t>
            </a:r>
            <a:r>
              <a:rPr lang="en-US" altLang="zh-CN" sz="2000" b="1" dirty="0"/>
              <a:t>statistics:</a:t>
            </a:r>
          </a:p>
          <a:p>
            <a:r>
              <a:rPr lang="en-US" altLang="zh-CN" sz="2000" dirty="0"/>
              <a:t>Detailed</a:t>
            </a:r>
            <a:r>
              <a:rPr lang="zh-CN" altLang="en-US" sz="2000" dirty="0"/>
              <a:t> </a:t>
            </a:r>
            <a:r>
              <a:rPr lang="en-US" altLang="zh-CN" sz="2000" dirty="0"/>
              <a:t>information</a:t>
            </a:r>
            <a:r>
              <a:rPr lang="zh-CN" altLang="en-US" sz="2000" dirty="0"/>
              <a:t> </a:t>
            </a:r>
            <a:r>
              <a:rPr lang="en-US" altLang="zh-CN" sz="2000" dirty="0"/>
              <a:t>on</a:t>
            </a:r>
            <a:r>
              <a:rPr lang="zh-CN" altLang="en-US" sz="2000" dirty="0"/>
              <a:t> </a:t>
            </a:r>
            <a:r>
              <a:rPr lang="en-US" altLang="zh-CN" sz="2000" dirty="0"/>
              <a:t>accuracy</a:t>
            </a:r>
            <a:r>
              <a:rPr lang="zh-CN" altLang="en-US" sz="2000" dirty="0"/>
              <a:t> </a:t>
            </a:r>
            <a:r>
              <a:rPr lang="en-US" altLang="zh-CN" sz="2000" dirty="0"/>
              <a:t>and</a:t>
            </a:r>
            <a:r>
              <a:rPr lang="zh-CN" altLang="en-US" sz="2000" dirty="0"/>
              <a:t> </a:t>
            </a:r>
            <a:r>
              <a:rPr lang="en-US" altLang="zh-CN" sz="2000" dirty="0"/>
              <a:t>loss</a:t>
            </a:r>
            <a:endParaRPr lang="en-CN" sz="2000" dirty="0"/>
          </a:p>
        </p:txBody>
      </p:sp>
    </p:spTree>
    <p:extLst>
      <p:ext uri="{BB962C8B-B14F-4D97-AF65-F5344CB8AC3E}">
        <p14:creationId xmlns:p14="http://schemas.microsoft.com/office/powerpoint/2010/main" val="951444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CD90-4766-E3E2-2E40-7680CB9FED77}"/>
              </a:ext>
            </a:extLst>
          </p:cNvPr>
          <p:cNvSpPr>
            <a:spLocks noGrp="1"/>
          </p:cNvSpPr>
          <p:nvPr>
            <p:ph type="title"/>
          </p:nvPr>
        </p:nvSpPr>
        <p:spPr/>
        <p:txBody>
          <a:bodyPr/>
          <a:lstStyle/>
          <a:p>
            <a:r>
              <a:rPr lang="en-US" altLang="zh-CN" dirty="0"/>
              <a:t>Checkpoint</a:t>
            </a:r>
            <a:r>
              <a:rPr lang="zh-CN" altLang="en-US" dirty="0"/>
              <a:t> </a:t>
            </a:r>
            <a:r>
              <a:rPr lang="en-US" altLang="zh-CN" dirty="0"/>
              <a:t>support</a:t>
            </a:r>
            <a:r>
              <a:rPr lang="zh-CN" altLang="en-US" dirty="0"/>
              <a:t> </a:t>
            </a:r>
            <a:r>
              <a:rPr lang="en-US" altLang="zh-CN" dirty="0"/>
              <a:t>in</a:t>
            </a:r>
            <a:r>
              <a:rPr lang="zh-CN" altLang="en-US" dirty="0"/>
              <a:t> </a:t>
            </a:r>
            <a:r>
              <a:rPr lang="en-US" altLang="zh-CN" dirty="0"/>
              <a:t>API,</a:t>
            </a:r>
            <a:r>
              <a:rPr lang="zh-CN" altLang="en-US" dirty="0"/>
              <a:t> </a:t>
            </a:r>
            <a:r>
              <a:rPr lang="en-US" altLang="zh-CN" dirty="0"/>
              <a:t>AI</a:t>
            </a:r>
            <a:r>
              <a:rPr lang="zh-CN" altLang="en-US" dirty="0"/>
              <a:t> </a:t>
            </a:r>
            <a:r>
              <a:rPr lang="en-US" altLang="zh-CN" dirty="0"/>
              <a:t>Studio</a:t>
            </a:r>
            <a:endParaRPr lang="en-CN" dirty="0"/>
          </a:p>
        </p:txBody>
      </p:sp>
      <p:pic>
        <p:nvPicPr>
          <p:cNvPr id="4" name="Content Placeholder 3">
            <a:extLst>
              <a:ext uri="{FF2B5EF4-FFF2-40B4-BE49-F238E27FC236}">
                <a16:creationId xmlns:a16="http://schemas.microsoft.com/office/drawing/2014/main" id="{B9401063-0948-D9E9-BA0B-EE619435A2C1}"/>
              </a:ext>
            </a:extLst>
          </p:cNvPr>
          <p:cNvPicPr>
            <a:picLocks noGrp="1" noChangeAspect="1"/>
          </p:cNvPicPr>
          <p:nvPr>
            <p:ph idx="1"/>
          </p:nvPr>
        </p:nvPicPr>
        <p:blipFill>
          <a:blip r:embed="rId2"/>
          <a:stretch>
            <a:fillRect/>
          </a:stretch>
        </p:blipFill>
        <p:spPr>
          <a:xfrm>
            <a:off x="431422" y="2198857"/>
            <a:ext cx="11453582" cy="3486719"/>
          </a:xfrm>
          <a:prstGeom prst="rect">
            <a:avLst/>
          </a:prstGeom>
        </p:spPr>
      </p:pic>
      <p:sp>
        <p:nvSpPr>
          <p:cNvPr id="5" name="TextBox 4">
            <a:extLst>
              <a:ext uri="{FF2B5EF4-FFF2-40B4-BE49-F238E27FC236}">
                <a16:creationId xmlns:a16="http://schemas.microsoft.com/office/drawing/2014/main" id="{D68819DB-FA1D-F59F-2E77-67AC9248C87D}"/>
              </a:ext>
            </a:extLst>
          </p:cNvPr>
          <p:cNvSpPr txBox="1"/>
          <p:nvPr/>
        </p:nvSpPr>
        <p:spPr>
          <a:xfrm>
            <a:off x="905346" y="5595046"/>
            <a:ext cx="10979658" cy="1200329"/>
          </a:xfrm>
          <a:prstGeom prst="rect">
            <a:avLst/>
          </a:prstGeom>
          <a:noFill/>
        </p:spPr>
        <p:txBody>
          <a:bodyPr wrap="square" rtlCol="0">
            <a:spAutoFit/>
          </a:bodyPr>
          <a:lstStyle/>
          <a:p>
            <a:r>
              <a:rPr lang="zh-CN" altLang="en-US" dirty="0">
                <a:solidFill>
                  <a:srgbClr val="404040"/>
                </a:solidFill>
                <a:latin typeface="-apple-system"/>
              </a:rPr>
              <a:t>每个</a:t>
            </a:r>
            <a:r>
              <a:rPr lang="en-US" altLang="zh-CN" dirty="0">
                <a:solidFill>
                  <a:srgbClr val="404040"/>
                </a:solidFill>
                <a:latin typeface="-apple-system"/>
              </a:rPr>
              <a:t>epoch</a:t>
            </a:r>
            <a:r>
              <a:rPr lang="zh-CN" altLang="en-US" dirty="0">
                <a:solidFill>
                  <a:srgbClr val="404040"/>
                </a:solidFill>
                <a:latin typeface="-apple-system"/>
              </a:rPr>
              <a:t>结束会产生一个</a:t>
            </a:r>
            <a:r>
              <a:rPr lang="en-US" altLang="zh-CN" dirty="0">
                <a:solidFill>
                  <a:srgbClr val="404040"/>
                </a:solidFill>
                <a:latin typeface="-apple-system"/>
              </a:rPr>
              <a:t>checkpoint,</a:t>
            </a:r>
            <a:r>
              <a:rPr lang="zh-CN" altLang="en-US" dirty="0">
                <a:solidFill>
                  <a:srgbClr val="404040"/>
                </a:solidFill>
                <a:latin typeface="-apple-system"/>
              </a:rPr>
              <a:t>可部署，也可以继续微调。</a:t>
            </a:r>
            <a:endParaRPr lang="en-US" altLang="zh-CN" dirty="0">
              <a:solidFill>
                <a:srgbClr val="404040"/>
              </a:solidFill>
              <a:latin typeface="-apple-system"/>
            </a:endParaRPr>
          </a:p>
          <a:p>
            <a:r>
              <a:rPr lang="en-US" altLang="zh-CN" dirty="0">
                <a:solidFill>
                  <a:srgbClr val="404040"/>
                </a:solidFill>
                <a:latin typeface="-apple-system"/>
              </a:rPr>
              <a:t>checkpoint</a:t>
            </a:r>
            <a:r>
              <a:rPr lang="zh-CN" altLang="en-US" dirty="0">
                <a:solidFill>
                  <a:srgbClr val="404040"/>
                </a:solidFill>
                <a:latin typeface="-apple-system"/>
              </a:rPr>
              <a:t>优势：是模型过拟合发生之前的快照。当一个</a:t>
            </a:r>
            <a:r>
              <a:rPr lang="en-US" altLang="zh-CN" dirty="0">
                <a:solidFill>
                  <a:srgbClr val="404040"/>
                </a:solidFill>
                <a:latin typeface="-apple-system"/>
              </a:rPr>
              <a:t>ft</a:t>
            </a:r>
            <a:r>
              <a:rPr lang="zh-CN" altLang="en-US" dirty="0">
                <a:solidFill>
                  <a:srgbClr val="404040"/>
                </a:solidFill>
                <a:latin typeface="-apple-system"/>
              </a:rPr>
              <a:t> </a:t>
            </a:r>
            <a:r>
              <a:rPr lang="en-US" altLang="zh-CN" dirty="0">
                <a:solidFill>
                  <a:srgbClr val="404040"/>
                </a:solidFill>
                <a:latin typeface="-apple-system"/>
              </a:rPr>
              <a:t>job</a:t>
            </a:r>
            <a:r>
              <a:rPr lang="zh-CN" altLang="en-US" dirty="0">
                <a:solidFill>
                  <a:srgbClr val="404040"/>
                </a:solidFill>
                <a:latin typeface="-apple-system"/>
              </a:rPr>
              <a:t>结束，会有三个最近版本的模型可供</a:t>
            </a:r>
            <a:r>
              <a:rPr lang="en-US" altLang="zh-CN" dirty="0">
                <a:solidFill>
                  <a:srgbClr val="404040"/>
                </a:solidFill>
                <a:latin typeface="-apple-system"/>
              </a:rPr>
              <a:t>deploy.</a:t>
            </a:r>
          </a:p>
          <a:p>
            <a:r>
              <a:rPr lang="zh-CN" altLang="en-US" b="0" i="0" dirty="0">
                <a:solidFill>
                  <a:srgbClr val="404040"/>
                </a:solidFill>
                <a:effectLst/>
                <a:latin typeface="-apple-system"/>
              </a:rPr>
              <a:t>训练过程中发生的过拟合，常常需要选择在验证集上性能最好的模型</a:t>
            </a:r>
            <a:r>
              <a:rPr lang="en-US" altLang="zh-CN" b="0" i="0" dirty="0">
                <a:solidFill>
                  <a:srgbClr val="404040"/>
                </a:solidFill>
                <a:effectLst/>
                <a:latin typeface="-apple-system"/>
              </a:rPr>
              <a:t>.</a:t>
            </a:r>
            <a:r>
              <a:rPr lang="zh-CN" altLang="en-US" b="0" i="0" dirty="0">
                <a:solidFill>
                  <a:srgbClr val="404040"/>
                </a:solidFill>
                <a:effectLst/>
                <a:latin typeface="-apple-system"/>
              </a:rPr>
              <a:t> </a:t>
            </a:r>
            <a:endParaRPr lang="en-US" altLang="zh-CN" b="0" i="0" dirty="0">
              <a:solidFill>
                <a:srgbClr val="404040"/>
              </a:solidFill>
              <a:effectLst/>
              <a:latin typeface="-apple-system"/>
            </a:endParaRPr>
          </a:p>
          <a:p>
            <a:r>
              <a:rPr lang="en-US" dirty="0" err="1">
                <a:solidFill>
                  <a:srgbClr val="404040"/>
                </a:solidFill>
                <a:latin typeface="-apple-system"/>
              </a:rPr>
              <a:t>最后一个</a:t>
            </a:r>
            <a:r>
              <a:rPr lang="en-US" altLang="zh-CN" dirty="0" err="1">
                <a:solidFill>
                  <a:srgbClr val="404040"/>
                </a:solidFill>
                <a:latin typeface="-apple-system"/>
              </a:rPr>
              <a:t>epoch</a:t>
            </a:r>
            <a:r>
              <a:rPr lang="zh-CN" altLang="en-US" dirty="0">
                <a:solidFill>
                  <a:srgbClr val="404040"/>
                </a:solidFill>
                <a:latin typeface="-apple-system"/>
              </a:rPr>
              <a:t>是用来代表</a:t>
            </a:r>
            <a:r>
              <a:rPr lang="en-US" altLang="zh-CN" dirty="0">
                <a:solidFill>
                  <a:srgbClr val="404040"/>
                </a:solidFill>
                <a:latin typeface="-apple-system"/>
              </a:rPr>
              <a:t>FT</a:t>
            </a:r>
            <a:r>
              <a:rPr lang="zh-CN" altLang="en-US" dirty="0">
                <a:solidFill>
                  <a:srgbClr val="404040"/>
                </a:solidFill>
                <a:latin typeface="-apple-system"/>
              </a:rPr>
              <a:t>模型，其他两个作为</a:t>
            </a:r>
            <a:r>
              <a:rPr lang="en-US" altLang="zh-CN" dirty="0">
                <a:solidFill>
                  <a:srgbClr val="404040"/>
                </a:solidFill>
                <a:latin typeface="-apple-system"/>
              </a:rPr>
              <a:t>checkpoints</a:t>
            </a:r>
            <a:endParaRPr lang="en-CN" dirty="0"/>
          </a:p>
        </p:txBody>
      </p:sp>
    </p:spTree>
    <p:extLst>
      <p:ext uri="{BB962C8B-B14F-4D97-AF65-F5344CB8AC3E}">
        <p14:creationId xmlns:p14="http://schemas.microsoft.com/office/powerpoint/2010/main" val="155322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0439F-0984-4C63-81B1-7C18A50F908C}"/>
              </a:ext>
            </a:extLst>
          </p:cNvPr>
          <p:cNvSpPr>
            <a:spLocks noGrp="1"/>
          </p:cNvSpPr>
          <p:nvPr>
            <p:ph type="title"/>
          </p:nvPr>
        </p:nvSpPr>
        <p:spPr/>
        <p:txBody>
          <a:bodyPr/>
          <a:lstStyle/>
          <a:p>
            <a:r>
              <a:rPr lang="en-US" altLang="zh-CN" dirty="0"/>
              <a:t>3.</a:t>
            </a:r>
            <a:r>
              <a:rPr lang="zh-CN" altLang="en-US" dirty="0"/>
              <a:t> </a:t>
            </a:r>
            <a:r>
              <a:rPr lang="en-US" altLang="zh-CN" dirty="0"/>
              <a:t>Deployment</a:t>
            </a:r>
            <a:r>
              <a:rPr lang="zh-CN" altLang="en-US" dirty="0"/>
              <a:t> </a:t>
            </a:r>
            <a:r>
              <a:rPr lang="en-US" altLang="zh-CN" dirty="0"/>
              <a:t>finetuned</a:t>
            </a:r>
            <a:r>
              <a:rPr lang="zh-CN" altLang="en-US" dirty="0"/>
              <a:t> </a:t>
            </a:r>
            <a:r>
              <a:rPr lang="en-US" altLang="zh-CN" dirty="0"/>
              <a:t>model	</a:t>
            </a:r>
            <a:endParaRPr lang="en-CN" dirty="0"/>
          </a:p>
        </p:txBody>
      </p:sp>
      <p:sp>
        <p:nvSpPr>
          <p:cNvPr id="3" name="Content Placeholder 2">
            <a:extLst>
              <a:ext uri="{FF2B5EF4-FFF2-40B4-BE49-F238E27FC236}">
                <a16:creationId xmlns:a16="http://schemas.microsoft.com/office/drawing/2014/main" id="{991CB3F8-D4C5-3E10-0E4C-B157C0F18032}"/>
              </a:ext>
            </a:extLst>
          </p:cNvPr>
          <p:cNvSpPr>
            <a:spLocks noGrp="1"/>
          </p:cNvSpPr>
          <p:nvPr>
            <p:ph idx="1"/>
          </p:nvPr>
        </p:nvSpPr>
        <p:spPr>
          <a:xfrm>
            <a:off x="8044543" y="2471057"/>
            <a:ext cx="1936070" cy="3548743"/>
          </a:xfrm>
        </p:spPr>
        <p:txBody>
          <a:bodyPr/>
          <a:lstStyle/>
          <a:p>
            <a:endParaRPr lang="en-CN" dirty="0"/>
          </a:p>
        </p:txBody>
      </p:sp>
      <p:pic>
        <p:nvPicPr>
          <p:cNvPr id="4" name="Picture 3">
            <a:extLst>
              <a:ext uri="{FF2B5EF4-FFF2-40B4-BE49-F238E27FC236}">
                <a16:creationId xmlns:a16="http://schemas.microsoft.com/office/drawing/2014/main" id="{540AC533-934D-EA70-4780-D556CD9F3796}"/>
              </a:ext>
            </a:extLst>
          </p:cNvPr>
          <p:cNvPicPr>
            <a:picLocks noChangeAspect="1"/>
          </p:cNvPicPr>
          <p:nvPr/>
        </p:nvPicPr>
        <p:blipFill>
          <a:blip r:embed="rId2"/>
          <a:stretch>
            <a:fillRect/>
          </a:stretch>
        </p:blipFill>
        <p:spPr>
          <a:xfrm>
            <a:off x="407308" y="1828801"/>
            <a:ext cx="7480300" cy="4965700"/>
          </a:xfrm>
          <a:prstGeom prst="rect">
            <a:avLst/>
          </a:prstGeom>
        </p:spPr>
      </p:pic>
      <p:pic>
        <p:nvPicPr>
          <p:cNvPr id="5" name="Picture 4">
            <a:extLst>
              <a:ext uri="{FF2B5EF4-FFF2-40B4-BE49-F238E27FC236}">
                <a16:creationId xmlns:a16="http://schemas.microsoft.com/office/drawing/2014/main" id="{657E87A0-C0C4-6FD8-D919-6099AC4460DE}"/>
              </a:ext>
            </a:extLst>
          </p:cNvPr>
          <p:cNvPicPr>
            <a:picLocks noChangeAspect="1"/>
          </p:cNvPicPr>
          <p:nvPr/>
        </p:nvPicPr>
        <p:blipFill>
          <a:blip r:embed="rId3"/>
          <a:stretch>
            <a:fillRect/>
          </a:stretch>
        </p:blipFill>
        <p:spPr>
          <a:xfrm>
            <a:off x="7503390" y="1828800"/>
            <a:ext cx="4825953" cy="4965701"/>
          </a:xfrm>
          <a:prstGeom prst="rect">
            <a:avLst/>
          </a:prstGeom>
        </p:spPr>
      </p:pic>
    </p:spTree>
    <p:extLst>
      <p:ext uri="{BB962C8B-B14F-4D97-AF65-F5344CB8AC3E}">
        <p14:creationId xmlns:p14="http://schemas.microsoft.com/office/powerpoint/2010/main" val="477438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42FE-14A4-76B3-1F8C-9D3B40213DBA}"/>
              </a:ext>
            </a:extLst>
          </p:cNvPr>
          <p:cNvSpPr>
            <a:spLocks noGrp="1"/>
          </p:cNvSpPr>
          <p:nvPr>
            <p:ph type="title"/>
          </p:nvPr>
        </p:nvSpPr>
        <p:spPr/>
        <p:txBody>
          <a:bodyPr/>
          <a:lstStyle/>
          <a:p>
            <a:r>
              <a:rPr lang="en-US" altLang="zh-CN" dirty="0"/>
              <a:t>Deploy</a:t>
            </a:r>
            <a:r>
              <a:rPr lang="zh-CN" altLang="en-US" dirty="0"/>
              <a:t> </a:t>
            </a:r>
            <a:r>
              <a:rPr lang="en-US" altLang="zh-CN" dirty="0"/>
              <a:t>to</a:t>
            </a:r>
            <a:r>
              <a:rPr lang="zh-CN" altLang="en-US" dirty="0"/>
              <a:t> </a:t>
            </a:r>
            <a:r>
              <a:rPr lang="en-US" altLang="zh-CN" dirty="0"/>
              <a:t>playground</a:t>
            </a:r>
            <a:r>
              <a:rPr lang="zh-CN" altLang="en-US" dirty="0"/>
              <a:t> </a:t>
            </a:r>
            <a:r>
              <a:rPr lang="en-US" altLang="zh-CN" dirty="0"/>
              <a:t>or</a:t>
            </a:r>
            <a:r>
              <a:rPr lang="zh-CN" altLang="en-US" dirty="0"/>
              <a:t> </a:t>
            </a:r>
            <a:r>
              <a:rPr lang="en-US" altLang="zh-CN" dirty="0"/>
              <a:t>API</a:t>
            </a:r>
            <a:endParaRPr lang="en-CN" dirty="0"/>
          </a:p>
        </p:txBody>
      </p:sp>
      <p:sp>
        <p:nvSpPr>
          <p:cNvPr id="3" name="Content Placeholder 2">
            <a:extLst>
              <a:ext uri="{FF2B5EF4-FFF2-40B4-BE49-F238E27FC236}">
                <a16:creationId xmlns:a16="http://schemas.microsoft.com/office/drawing/2014/main" id="{5E5D1E1F-B943-6229-B201-82180C740636}"/>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406D6664-3518-73F4-2ADC-456EBE72E1CC}"/>
              </a:ext>
            </a:extLst>
          </p:cNvPr>
          <p:cNvPicPr>
            <a:picLocks noChangeAspect="1"/>
          </p:cNvPicPr>
          <p:nvPr/>
        </p:nvPicPr>
        <p:blipFill>
          <a:blip r:embed="rId2"/>
          <a:stretch>
            <a:fillRect/>
          </a:stretch>
        </p:blipFill>
        <p:spPr>
          <a:xfrm>
            <a:off x="624007" y="1893265"/>
            <a:ext cx="10943986" cy="4836769"/>
          </a:xfrm>
          <a:prstGeom prst="rect">
            <a:avLst/>
          </a:prstGeom>
        </p:spPr>
      </p:pic>
      <p:sp>
        <p:nvSpPr>
          <p:cNvPr id="5" name="TextBox 4">
            <a:extLst>
              <a:ext uri="{FF2B5EF4-FFF2-40B4-BE49-F238E27FC236}">
                <a16:creationId xmlns:a16="http://schemas.microsoft.com/office/drawing/2014/main" id="{443FEDBE-5A8F-7EF1-48EA-4CD9F4B7D85C}"/>
              </a:ext>
            </a:extLst>
          </p:cNvPr>
          <p:cNvSpPr txBox="1"/>
          <p:nvPr/>
        </p:nvSpPr>
        <p:spPr>
          <a:xfrm>
            <a:off x="4852657" y="2263366"/>
            <a:ext cx="4037846" cy="369332"/>
          </a:xfrm>
          <a:prstGeom prst="rect">
            <a:avLst/>
          </a:prstGeom>
          <a:noFill/>
        </p:spPr>
        <p:txBody>
          <a:bodyPr wrap="square" rtlCol="0">
            <a:spAutoFit/>
          </a:bodyPr>
          <a:lstStyle/>
          <a:p>
            <a:r>
              <a:rPr lang="en-US" altLang="zh-CN" dirty="0"/>
              <a:t>it</a:t>
            </a:r>
            <a:r>
              <a:rPr lang="zh-CN" altLang="en-US" dirty="0"/>
              <a:t> </a:t>
            </a:r>
            <a:r>
              <a:rPr lang="en-US" altLang="zh-CN" dirty="0"/>
              <a:t>takes</a:t>
            </a:r>
            <a:r>
              <a:rPr lang="zh-CN" altLang="en-US" dirty="0"/>
              <a:t> </a:t>
            </a:r>
            <a:r>
              <a:rPr lang="en-US" altLang="zh-CN" dirty="0"/>
              <a:t>~</a:t>
            </a:r>
            <a:r>
              <a:rPr lang="zh-CN" altLang="en-US" dirty="0"/>
              <a:t> </a:t>
            </a:r>
            <a:r>
              <a:rPr lang="en-US" altLang="zh-CN" dirty="0"/>
              <a:t>10</a:t>
            </a:r>
            <a:r>
              <a:rPr lang="zh-CN" altLang="en-US" dirty="0"/>
              <a:t> </a:t>
            </a:r>
            <a:r>
              <a:rPr lang="en-US" altLang="zh-CN" dirty="0"/>
              <a:t>min</a:t>
            </a:r>
            <a:r>
              <a:rPr lang="zh-CN" altLang="en-US" dirty="0"/>
              <a:t> </a:t>
            </a:r>
            <a:r>
              <a:rPr lang="en-US" altLang="zh-CN" dirty="0"/>
              <a:t>to</a:t>
            </a:r>
            <a:r>
              <a:rPr lang="zh-CN" altLang="en-US" dirty="0"/>
              <a:t> </a:t>
            </a:r>
            <a:r>
              <a:rPr lang="en-US" altLang="zh-CN" dirty="0"/>
              <a:t>succeed</a:t>
            </a:r>
            <a:endParaRPr lang="en-CN" dirty="0"/>
          </a:p>
        </p:txBody>
      </p:sp>
    </p:spTree>
    <p:extLst>
      <p:ext uri="{BB962C8B-B14F-4D97-AF65-F5344CB8AC3E}">
        <p14:creationId xmlns:p14="http://schemas.microsoft.com/office/powerpoint/2010/main" val="3579780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E255-6C20-FCBA-83BC-07C70C288ADE}"/>
              </a:ext>
            </a:extLst>
          </p:cNvPr>
          <p:cNvSpPr>
            <a:spLocks noGrp="1"/>
          </p:cNvSpPr>
          <p:nvPr>
            <p:ph type="title"/>
          </p:nvPr>
        </p:nvSpPr>
        <p:spPr>
          <a:xfrm>
            <a:off x="980783" y="838200"/>
            <a:ext cx="10024675" cy="706964"/>
          </a:xfrm>
        </p:spPr>
        <p:txBody>
          <a:bodyPr/>
          <a:lstStyle/>
          <a:p>
            <a:r>
              <a:rPr lang="en-US" altLang="zh-CN" dirty="0"/>
              <a:t>Chat</a:t>
            </a:r>
            <a:r>
              <a:rPr lang="zh-CN" altLang="en-US" dirty="0"/>
              <a:t> </a:t>
            </a:r>
            <a:r>
              <a:rPr lang="en-US" altLang="zh-CN" dirty="0"/>
              <a:t>playground</a:t>
            </a:r>
            <a:r>
              <a:rPr lang="zh-CN" altLang="en-US" dirty="0"/>
              <a:t> </a:t>
            </a:r>
            <a:r>
              <a:rPr lang="en-US" altLang="zh-CN" dirty="0"/>
              <a:t>testing</a:t>
            </a:r>
            <a:r>
              <a:rPr lang="zh-CN" altLang="en-US" dirty="0"/>
              <a:t> </a:t>
            </a:r>
            <a:r>
              <a:rPr lang="en-US" altLang="zh-CN" dirty="0"/>
              <a:t>for</a:t>
            </a:r>
            <a:r>
              <a:rPr lang="zh-CN" altLang="en-US" dirty="0"/>
              <a:t> </a:t>
            </a:r>
            <a:r>
              <a:rPr lang="en-US" altLang="zh-CN" dirty="0"/>
              <a:t>new</a:t>
            </a:r>
            <a:r>
              <a:rPr lang="zh-CN" altLang="en-US" dirty="0"/>
              <a:t> </a:t>
            </a:r>
            <a:r>
              <a:rPr lang="en-US" altLang="zh-CN" dirty="0"/>
              <a:t>test</a:t>
            </a:r>
            <a:r>
              <a:rPr lang="zh-CN" altLang="en-US" dirty="0"/>
              <a:t> </a:t>
            </a:r>
            <a:r>
              <a:rPr lang="en-US" altLang="zh-CN" dirty="0"/>
              <a:t>data</a:t>
            </a:r>
            <a:endParaRPr lang="en-CN" dirty="0"/>
          </a:p>
        </p:txBody>
      </p:sp>
      <p:sp>
        <p:nvSpPr>
          <p:cNvPr id="3" name="Content Placeholder 2">
            <a:extLst>
              <a:ext uri="{FF2B5EF4-FFF2-40B4-BE49-F238E27FC236}">
                <a16:creationId xmlns:a16="http://schemas.microsoft.com/office/drawing/2014/main" id="{473CC9B4-9DB1-950C-F03A-0AC64FC0D040}"/>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C438E5CA-E862-ED89-D804-92C4EEE63E05}"/>
              </a:ext>
            </a:extLst>
          </p:cNvPr>
          <p:cNvPicPr>
            <a:picLocks noChangeAspect="1"/>
          </p:cNvPicPr>
          <p:nvPr/>
        </p:nvPicPr>
        <p:blipFill>
          <a:blip r:embed="rId2"/>
          <a:stretch>
            <a:fillRect/>
          </a:stretch>
        </p:blipFill>
        <p:spPr>
          <a:xfrm>
            <a:off x="163286" y="2398210"/>
            <a:ext cx="12028714" cy="3628558"/>
          </a:xfrm>
          <a:prstGeom prst="rect">
            <a:avLst/>
          </a:prstGeom>
        </p:spPr>
      </p:pic>
    </p:spTree>
    <p:extLst>
      <p:ext uri="{BB962C8B-B14F-4D97-AF65-F5344CB8AC3E}">
        <p14:creationId xmlns:p14="http://schemas.microsoft.com/office/powerpoint/2010/main" val="630494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EF14-B323-6FC7-C249-F848B5BA0781}"/>
              </a:ext>
            </a:extLst>
          </p:cNvPr>
          <p:cNvSpPr>
            <a:spLocks noGrp="1"/>
          </p:cNvSpPr>
          <p:nvPr>
            <p:ph type="title"/>
          </p:nvPr>
        </p:nvSpPr>
        <p:spPr/>
        <p:txBody>
          <a:bodyPr/>
          <a:lstStyle/>
          <a:p>
            <a:r>
              <a:rPr lang="en-US" altLang="zh-CN" dirty="0"/>
              <a:t>4.</a:t>
            </a:r>
            <a:r>
              <a:rPr lang="zh-CN" altLang="en-US" dirty="0"/>
              <a:t> </a:t>
            </a:r>
            <a:r>
              <a:rPr lang="en-US" altLang="zh-CN" dirty="0"/>
              <a:t>Clean</a:t>
            </a:r>
            <a:r>
              <a:rPr lang="zh-CN" altLang="en-US" dirty="0"/>
              <a:t> </a:t>
            </a:r>
            <a:r>
              <a:rPr lang="en-US" altLang="zh-CN" dirty="0"/>
              <a:t>up</a:t>
            </a:r>
            <a:r>
              <a:rPr lang="zh-CN" altLang="en-US" dirty="0"/>
              <a:t> </a:t>
            </a:r>
            <a:r>
              <a:rPr lang="en-US" altLang="zh-CN" dirty="0"/>
              <a:t>deployments,</a:t>
            </a:r>
            <a:r>
              <a:rPr lang="zh-CN" altLang="en-US" dirty="0"/>
              <a:t> </a:t>
            </a:r>
            <a:r>
              <a:rPr lang="en-US" altLang="zh-CN" dirty="0"/>
              <a:t>finetuned</a:t>
            </a:r>
            <a:r>
              <a:rPr lang="zh-CN" altLang="en-US" dirty="0"/>
              <a:t> </a:t>
            </a:r>
            <a:r>
              <a:rPr lang="en-US" altLang="zh-CN" dirty="0"/>
              <a:t>models</a:t>
            </a:r>
            <a:r>
              <a:rPr lang="zh-CN" altLang="en-US" dirty="0"/>
              <a:t> </a:t>
            </a:r>
            <a:r>
              <a:rPr lang="en-US" altLang="zh-CN" dirty="0"/>
              <a:t>and</a:t>
            </a:r>
            <a:r>
              <a:rPr lang="zh-CN" altLang="en-US" dirty="0"/>
              <a:t> </a:t>
            </a:r>
            <a:r>
              <a:rPr lang="en-US" altLang="zh-CN" dirty="0"/>
              <a:t>training</a:t>
            </a:r>
            <a:r>
              <a:rPr lang="zh-CN" altLang="en-US" dirty="0"/>
              <a:t> </a:t>
            </a:r>
            <a:r>
              <a:rPr lang="en-US" altLang="zh-CN" dirty="0"/>
              <a:t>files</a:t>
            </a:r>
            <a:endParaRPr lang="en-CN" dirty="0"/>
          </a:p>
        </p:txBody>
      </p:sp>
      <p:sp>
        <p:nvSpPr>
          <p:cNvPr id="3" name="Content Placeholder 2">
            <a:extLst>
              <a:ext uri="{FF2B5EF4-FFF2-40B4-BE49-F238E27FC236}">
                <a16:creationId xmlns:a16="http://schemas.microsoft.com/office/drawing/2014/main" id="{38233F47-C592-2CF0-55C2-4C8EA6724DBB}"/>
              </a:ext>
            </a:extLst>
          </p:cNvPr>
          <p:cNvSpPr>
            <a:spLocks noGrp="1"/>
          </p:cNvSpPr>
          <p:nvPr>
            <p:ph idx="1"/>
          </p:nvPr>
        </p:nvSpPr>
        <p:spPr>
          <a:xfrm>
            <a:off x="1154954" y="2603500"/>
            <a:ext cx="9971755" cy="3416300"/>
          </a:xfrm>
        </p:spPr>
        <p:txBody>
          <a:bodyPr/>
          <a:lstStyle/>
          <a:p>
            <a:r>
              <a:rPr lang="en-US" altLang="zh-CN" dirty="0"/>
              <a:t>Delete</a:t>
            </a:r>
            <a:r>
              <a:rPr lang="zh-CN" altLang="en-US" dirty="0"/>
              <a:t> </a:t>
            </a:r>
            <a:r>
              <a:rPr lang="en-US" altLang="zh-CN" dirty="0"/>
              <a:t>ft</a:t>
            </a:r>
            <a:r>
              <a:rPr lang="zh-CN" altLang="en-US" dirty="0"/>
              <a:t> </a:t>
            </a:r>
            <a:r>
              <a:rPr lang="en-US" altLang="zh-CN" dirty="0"/>
              <a:t>model</a:t>
            </a:r>
            <a:r>
              <a:rPr lang="zh-CN" altLang="en-US" dirty="0"/>
              <a:t> </a:t>
            </a:r>
            <a:r>
              <a:rPr lang="en-US" altLang="zh-CN" dirty="0"/>
              <a:t>deployment:</a:t>
            </a:r>
            <a:r>
              <a:rPr lang="zh-CN" altLang="en-US" dirty="0"/>
              <a:t> </a:t>
            </a:r>
            <a:r>
              <a:rPr lang="en-US" altLang="zh-CN" dirty="0"/>
              <a:t>each customized (fine-tuned) model that‘s deployed incurs an </a:t>
            </a:r>
            <a:r>
              <a:rPr lang="en-US" altLang="zh-CN" b="1" dirty="0"/>
              <a:t>hourly hosting cost -</a:t>
            </a:r>
            <a:r>
              <a:rPr lang="zh-CN" altLang="en-US" b="1" dirty="0"/>
              <a:t> </a:t>
            </a:r>
            <a:r>
              <a:rPr lang="en-US" altLang="zh-CN" b="1" dirty="0"/>
              <a:t>$5</a:t>
            </a:r>
            <a:r>
              <a:rPr lang="zh-CN" altLang="en-US" b="1" dirty="0"/>
              <a:t> </a:t>
            </a:r>
            <a:r>
              <a:rPr lang="en-US" altLang="zh-CN" b="1" dirty="0"/>
              <a:t>per</a:t>
            </a:r>
            <a:r>
              <a:rPr lang="zh-CN" altLang="en-US" b="1" dirty="0"/>
              <a:t> </a:t>
            </a:r>
            <a:r>
              <a:rPr lang="en-US" altLang="zh-CN" b="1" dirty="0"/>
              <a:t>hour</a:t>
            </a:r>
            <a:r>
              <a:rPr lang="zh-CN" altLang="en-US" b="1" dirty="0"/>
              <a:t> </a:t>
            </a:r>
            <a:r>
              <a:rPr lang="en-US" altLang="zh-CN" dirty="0"/>
              <a:t>regardless of whether completions or chat completions calls are being made to the model. </a:t>
            </a:r>
          </a:p>
          <a:p>
            <a:r>
              <a:rPr lang="en-US" altLang="zh-CN" dirty="0"/>
              <a:t>Delete</a:t>
            </a:r>
            <a:r>
              <a:rPr lang="zh-CN" altLang="en-US" dirty="0"/>
              <a:t> </a:t>
            </a:r>
            <a:r>
              <a:rPr lang="en-US" altLang="zh-CN" dirty="0"/>
              <a:t>the</a:t>
            </a:r>
            <a:r>
              <a:rPr lang="zh-CN" altLang="en-US" dirty="0"/>
              <a:t> </a:t>
            </a:r>
            <a:r>
              <a:rPr lang="en-US" altLang="zh-CN" dirty="0"/>
              <a:t>ft</a:t>
            </a:r>
            <a:r>
              <a:rPr lang="zh-CN" altLang="en-US" dirty="0"/>
              <a:t> </a:t>
            </a:r>
            <a:r>
              <a:rPr lang="en-US" altLang="zh-CN" dirty="0"/>
              <a:t>model:</a:t>
            </a:r>
            <a:r>
              <a:rPr lang="zh-CN" altLang="en-US" dirty="0"/>
              <a:t> </a:t>
            </a:r>
            <a:r>
              <a:rPr lang="en-US" altLang="zh-CN" dirty="0"/>
              <a:t>You must first </a:t>
            </a:r>
            <a:r>
              <a:rPr lang="en-US" altLang="zh-CN" b="1" u="sng" dirty="0"/>
              <a:t>delete your model deployment </a:t>
            </a:r>
            <a:r>
              <a:rPr lang="en-US" altLang="zh-CN" dirty="0"/>
              <a:t>before you can delete your fine-tuned model.</a:t>
            </a:r>
          </a:p>
          <a:p>
            <a:r>
              <a:rPr lang="en-US" altLang="zh-CN" dirty="0"/>
              <a:t>Delete</a:t>
            </a:r>
            <a:r>
              <a:rPr lang="zh-CN" altLang="en-US" dirty="0"/>
              <a:t> </a:t>
            </a:r>
            <a:r>
              <a:rPr lang="en-US" altLang="zh-CN" dirty="0"/>
              <a:t>training</a:t>
            </a:r>
            <a:r>
              <a:rPr lang="zh-CN" altLang="en-US" dirty="0"/>
              <a:t> </a:t>
            </a:r>
            <a:r>
              <a:rPr lang="en-US" altLang="zh-CN" dirty="0"/>
              <a:t>files</a:t>
            </a:r>
            <a:r>
              <a:rPr lang="zh-CN" altLang="en-US" dirty="0"/>
              <a:t> </a:t>
            </a:r>
            <a:r>
              <a:rPr lang="en-US" altLang="zh-CN" dirty="0"/>
              <a:t>in</a:t>
            </a:r>
            <a:r>
              <a:rPr lang="zh-CN" altLang="en-US" dirty="0"/>
              <a:t> </a:t>
            </a:r>
            <a:r>
              <a:rPr lang="en-US" altLang="zh-CN" dirty="0"/>
              <a:t>Management</a:t>
            </a:r>
            <a:r>
              <a:rPr lang="zh-CN" altLang="en-US" dirty="0"/>
              <a:t> </a:t>
            </a:r>
            <a:r>
              <a:rPr lang="en-US" altLang="zh-CN" dirty="0"/>
              <a:t>&gt;</a:t>
            </a:r>
            <a:r>
              <a:rPr lang="zh-CN" altLang="en-US" dirty="0"/>
              <a:t> </a:t>
            </a:r>
            <a:r>
              <a:rPr lang="en-US" altLang="zh-CN" dirty="0"/>
              <a:t>Data</a:t>
            </a:r>
            <a:r>
              <a:rPr lang="zh-CN" altLang="en-US" dirty="0"/>
              <a:t> </a:t>
            </a:r>
            <a:r>
              <a:rPr lang="en-US" altLang="zh-CN" dirty="0"/>
              <a:t>files</a:t>
            </a:r>
            <a:r>
              <a:rPr lang="zh-CN" altLang="en-US" dirty="0"/>
              <a:t> </a:t>
            </a:r>
            <a:r>
              <a:rPr lang="en-US" altLang="zh-CN" dirty="0"/>
              <a:t>pane.</a:t>
            </a:r>
            <a:endParaRPr lang="en-CN" dirty="0"/>
          </a:p>
        </p:txBody>
      </p:sp>
    </p:spTree>
    <p:extLst>
      <p:ext uri="{BB962C8B-B14F-4D97-AF65-F5344CB8AC3E}">
        <p14:creationId xmlns:p14="http://schemas.microsoft.com/office/powerpoint/2010/main" val="4235628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86F3-1BBB-54F3-267F-74D2321F4AA3}"/>
              </a:ext>
            </a:extLst>
          </p:cNvPr>
          <p:cNvSpPr>
            <a:spLocks noGrp="1"/>
          </p:cNvSpPr>
          <p:nvPr>
            <p:ph type="title"/>
          </p:nvPr>
        </p:nvSpPr>
        <p:spPr>
          <a:xfrm>
            <a:off x="1154954" y="973668"/>
            <a:ext cx="10442535" cy="706964"/>
          </a:xfrm>
        </p:spPr>
        <p:txBody>
          <a:bodyPr/>
          <a:lstStyle/>
          <a:p>
            <a:r>
              <a:rPr lang="en-US" altLang="zh-CN" dirty="0"/>
              <a:t>FAQ:</a:t>
            </a:r>
            <a:r>
              <a:rPr lang="zh-CN" altLang="en-US" dirty="0"/>
              <a:t> </a:t>
            </a:r>
            <a:r>
              <a:rPr lang="en-US" altLang="zh-CN" dirty="0"/>
              <a:t>My</a:t>
            </a:r>
            <a:r>
              <a:rPr lang="zh-CN" altLang="en-US" dirty="0"/>
              <a:t> </a:t>
            </a:r>
            <a:r>
              <a:rPr lang="en-US" altLang="zh-CN" dirty="0"/>
              <a:t>ft</a:t>
            </a:r>
            <a:r>
              <a:rPr lang="zh-CN" altLang="en-US" dirty="0"/>
              <a:t> </a:t>
            </a:r>
            <a:r>
              <a:rPr lang="en-US" altLang="zh-CN" dirty="0"/>
              <a:t>model</a:t>
            </a:r>
            <a:r>
              <a:rPr lang="zh-CN" altLang="en-US" dirty="0"/>
              <a:t> </a:t>
            </a:r>
            <a:r>
              <a:rPr lang="en-US" altLang="zh-CN" dirty="0"/>
              <a:t>does</a:t>
            </a:r>
            <a:r>
              <a:rPr lang="zh-CN" altLang="en-US" dirty="0"/>
              <a:t> </a:t>
            </a:r>
            <a:r>
              <a:rPr lang="en-US" altLang="zh-CN" dirty="0"/>
              <a:t>not</a:t>
            </a:r>
            <a:r>
              <a:rPr lang="zh-CN" altLang="en-US" dirty="0"/>
              <a:t> </a:t>
            </a:r>
            <a:r>
              <a:rPr lang="en-US" altLang="zh-CN" dirty="0"/>
              <a:t>seem</a:t>
            </a:r>
            <a:r>
              <a:rPr lang="zh-CN" altLang="en-US" dirty="0"/>
              <a:t> </a:t>
            </a:r>
            <a:r>
              <a:rPr lang="en-US" altLang="zh-CN" dirty="0"/>
              <a:t>to</a:t>
            </a:r>
            <a:r>
              <a:rPr lang="zh-CN" altLang="en-US" dirty="0"/>
              <a:t> </a:t>
            </a:r>
            <a:r>
              <a:rPr lang="en-US" altLang="zh-CN" dirty="0"/>
              <a:t>improve</a:t>
            </a:r>
            <a:endParaRPr lang="en-CN" dirty="0"/>
          </a:p>
        </p:txBody>
      </p:sp>
      <p:sp>
        <p:nvSpPr>
          <p:cNvPr id="3" name="Content Placeholder 2">
            <a:extLst>
              <a:ext uri="{FF2B5EF4-FFF2-40B4-BE49-F238E27FC236}">
                <a16:creationId xmlns:a16="http://schemas.microsoft.com/office/drawing/2014/main" id="{723BC341-E89F-0716-F3C2-4C94D82BC811}"/>
              </a:ext>
            </a:extLst>
          </p:cNvPr>
          <p:cNvSpPr>
            <a:spLocks noGrp="1"/>
          </p:cNvSpPr>
          <p:nvPr>
            <p:ph idx="1"/>
          </p:nvPr>
        </p:nvSpPr>
        <p:spPr>
          <a:xfrm>
            <a:off x="887240" y="2603500"/>
            <a:ext cx="11099548" cy="3416300"/>
          </a:xfrm>
        </p:spPr>
        <p:txBody>
          <a:bodyPr/>
          <a:lstStyle/>
          <a:p>
            <a:r>
              <a:rPr lang="en-US" altLang="zh-CN" b="1" dirty="0"/>
              <a:t>No</a:t>
            </a:r>
            <a:r>
              <a:rPr lang="zh-CN" altLang="en-US" b="1" dirty="0"/>
              <a:t> </a:t>
            </a:r>
            <a:r>
              <a:rPr lang="en-US" altLang="zh-CN" b="1" dirty="0"/>
              <a:t>enough</a:t>
            </a:r>
            <a:r>
              <a:rPr lang="zh-CN" altLang="en-US" b="1" dirty="0"/>
              <a:t> </a:t>
            </a:r>
            <a:r>
              <a:rPr lang="en-US" altLang="zh-CN" b="1" dirty="0"/>
              <a:t>data</a:t>
            </a:r>
            <a:r>
              <a:rPr lang="en-US" altLang="zh-CN" dirty="0"/>
              <a:t>:</a:t>
            </a:r>
            <a:r>
              <a:rPr lang="zh-CN" altLang="en-US" dirty="0"/>
              <a:t> </a:t>
            </a:r>
            <a:r>
              <a:rPr lang="en-US" altLang="zh-CN" dirty="0"/>
              <a:t>while </a:t>
            </a:r>
            <a:r>
              <a:rPr lang="en-US" altLang="zh-CN" b="1" dirty="0"/>
              <a:t>10</a:t>
            </a:r>
            <a:r>
              <a:rPr lang="en-US" altLang="zh-CN" dirty="0"/>
              <a:t> is the minimum for the pipeline to run, you need </a:t>
            </a:r>
            <a:r>
              <a:rPr lang="en-US" altLang="zh-CN" b="1" dirty="0"/>
              <a:t>hundreds to thousands </a:t>
            </a:r>
            <a:r>
              <a:rPr lang="en-US" altLang="zh-CN" dirty="0"/>
              <a:t>of data points to teach the model a new skill. Too few data points risks overfitting and poor generalization. Your fine-tuned model may perform well on the training data, but poorly on other data because it has memorized the training examples instead of learning patterns. For best results, plan to prepare a data set with hundreds or thousands of data points.</a:t>
            </a:r>
          </a:p>
          <a:p>
            <a:r>
              <a:rPr lang="en-US" b="1" dirty="0"/>
              <a:t>Bad data</a:t>
            </a:r>
            <a:r>
              <a:rPr lang="en-US" dirty="0"/>
              <a:t>: A poorly curated or unrepresentative dataset will produce a low-quality model. Your model may learn inaccurate or biased patterns from your dataset. For example, if you are training a chatbot for customer service, but only provide training data for one scenario (e.g. item returns) it will not know how to respond to other scenarios. Or, if your training data is bad (contains incorrect responses), your model will learn to provide incorrect results.</a:t>
            </a:r>
          </a:p>
          <a:p>
            <a:endParaRPr lang="en-CN" dirty="0"/>
          </a:p>
        </p:txBody>
      </p:sp>
    </p:spTree>
    <p:extLst>
      <p:ext uri="{BB962C8B-B14F-4D97-AF65-F5344CB8AC3E}">
        <p14:creationId xmlns:p14="http://schemas.microsoft.com/office/powerpoint/2010/main" val="1489251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6F25-C4E1-893D-C66E-95B5396B6E73}"/>
              </a:ext>
            </a:extLst>
          </p:cNvPr>
          <p:cNvSpPr>
            <a:spLocks noGrp="1"/>
          </p:cNvSpPr>
          <p:nvPr>
            <p:ph type="title"/>
          </p:nvPr>
        </p:nvSpPr>
        <p:spPr/>
        <p:txBody>
          <a:bodyPr/>
          <a:lstStyle/>
          <a:p>
            <a:r>
              <a:rPr lang="en-US" altLang="zh-CN" dirty="0"/>
              <a:t>Consider</a:t>
            </a:r>
            <a:r>
              <a:rPr lang="zh-CN" altLang="en-US" dirty="0"/>
              <a:t> </a:t>
            </a:r>
            <a:r>
              <a:rPr lang="en-US" altLang="zh-CN" dirty="0"/>
              <a:t>fine</a:t>
            </a:r>
            <a:r>
              <a:rPr lang="zh-CN" altLang="en-US" dirty="0"/>
              <a:t> </a:t>
            </a:r>
            <a:r>
              <a:rPr lang="en-US" altLang="zh-CN" dirty="0"/>
              <a:t>tuning</a:t>
            </a:r>
            <a:r>
              <a:rPr lang="zh-CN" altLang="en-US" dirty="0"/>
              <a:t> </a:t>
            </a:r>
            <a:r>
              <a:rPr lang="en-US" altLang="zh-CN" dirty="0"/>
              <a:t>if:</a:t>
            </a:r>
            <a:endParaRPr lang="en-CN" dirty="0"/>
          </a:p>
        </p:txBody>
      </p:sp>
      <p:sp>
        <p:nvSpPr>
          <p:cNvPr id="3" name="Content Placeholder 2">
            <a:extLst>
              <a:ext uri="{FF2B5EF4-FFF2-40B4-BE49-F238E27FC236}">
                <a16:creationId xmlns:a16="http://schemas.microsoft.com/office/drawing/2014/main" id="{C0A2B457-B4CB-4C03-773A-D4A9E3CD133E}"/>
              </a:ext>
            </a:extLst>
          </p:cNvPr>
          <p:cNvSpPr>
            <a:spLocks noGrp="1"/>
          </p:cNvSpPr>
          <p:nvPr>
            <p:ph idx="1"/>
          </p:nvPr>
        </p:nvSpPr>
        <p:spPr/>
        <p:txBody>
          <a:bodyPr/>
          <a:lstStyle/>
          <a:p>
            <a:r>
              <a:rPr lang="en-US" b="0" i="0" dirty="0">
                <a:solidFill>
                  <a:srgbClr val="333333"/>
                </a:solidFill>
                <a:effectLst/>
                <a:latin typeface="SegoeUI"/>
              </a:rPr>
              <a:t>You want to reduce latency. Long prompts can take longer to process, and fine tuning lets you move those long prompts into the model itself.</a:t>
            </a:r>
          </a:p>
          <a:p>
            <a:r>
              <a:rPr lang="en-US" b="0" i="0" dirty="0">
                <a:solidFill>
                  <a:srgbClr val="333333"/>
                </a:solidFill>
                <a:effectLst/>
                <a:latin typeface="SegoeUI"/>
              </a:rPr>
              <a:t>it’s too hard to explain in the prompt – or there are too many examples to fit in the context window</a:t>
            </a:r>
            <a:r>
              <a:rPr lang="en-US" altLang="zh-CN" b="0" i="0" dirty="0">
                <a:solidFill>
                  <a:srgbClr val="333333"/>
                </a:solidFill>
                <a:effectLst/>
                <a:latin typeface="SegoeUI"/>
              </a:rPr>
              <a:t>,</a:t>
            </a:r>
            <a:r>
              <a:rPr lang="zh-CN" altLang="en-US" b="0" i="0" dirty="0">
                <a:solidFill>
                  <a:srgbClr val="333333"/>
                </a:solidFill>
                <a:effectLst/>
                <a:latin typeface="SegoeUI"/>
              </a:rPr>
              <a:t> </a:t>
            </a:r>
            <a:r>
              <a:rPr lang="en-US" altLang="zh-CN" b="0" i="0" dirty="0">
                <a:solidFill>
                  <a:srgbClr val="333333"/>
                </a:solidFill>
                <a:effectLst/>
                <a:latin typeface="SegoeUI"/>
              </a:rPr>
              <a:t>fine-tuning</a:t>
            </a:r>
            <a:r>
              <a:rPr lang="zh-CN" altLang="en-US" b="0" i="0" dirty="0">
                <a:solidFill>
                  <a:srgbClr val="333333"/>
                </a:solidFill>
                <a:effectLst/>
                <a:latin typeface="SegoeUI"/>
              </a:rPr>
              <a:t> </a:t>
            </a:r>
            <a:r>
              <a:rPr lang="en-US" altLang="zh-CN" b="0" i="0" dirty="0">
                <a:solidFill>
                  <a:srgbClr val="333333"/>
                </a:solidFill>
                <a:effectLst/>
                <a:latin typeface="SegoeUI"/>
              </a:rPr>
              <a:t>can</a:t>
            </a:r>
            <a:r>
              <a:rPr lang="zh-CN" altLang="en-US" b="0" i="0" dirty="0">
                <a:solidFill>
                  <a:srgbClr val="333333"/>
                </a:solidFill>
                <a:effectLst/>
                <a:latin typeface="SegoeUI"/>
              </a:rPr>
              <a:t> </a:t>
            </a:r>
            <a:r>
              <a:rPr lang="en-US" altLang="zh-CN" b="0" i="0" dirty="0">
                <a:solidFill>
                  <a:srgbClr val="333333"/>
                </a:solidFill>
                <a:effectLst/>
                <a:latin typeface="SegoeUI"/>
              </a:rPr>
              <a:t>save</a:t>
            </a:r>
            <a:r>
              <a:rPr lang="zh-CN" altLang="en-US" b="0" i="0" dirty="0">
                <a:solidFill>
                  <a:srgbClr val="333333"/>
                </a:solidFill>
                <a:effectLst/>
                <a:latin typeface="SegoeUI"/>
              </a:rPr>
              <a:t> </a:t>
            </a:r>
            <a:r>
              <a:rPr lang="en-US" altLang="zh-CN" b="0" i="0" dirty="0">
                <a:solidFill>
                  <a:srgbClr val="333333"/>
                </a:solidFill>
                <a:effectLst/>
                <a:latin typeface="SegoeUI"/>
              </a:rPr>
              <a:t>huge</a:t>
            </a:r>
            <a:r>
              <a:rPr lang="zh-CN" altLang="en-US" b="0" i="0" dirty="0">
                <a:solidFill>
                  <a:srgbClr val="333333"/>
                </a:solidFill>
                <a:effectLst/>
                <a:latin typeface="SegoeUI"/>
              </a:rPr>
              <a:t> </a:t>
            </a:r>
            <a:r>
              <a:rPr lang="en-US" altLang="zh-CN" b="0" i="0" dirty="0">
                <a:solidFill>
                  <a:srgbClr val="333333"/>
                </a:solidFill>
                <a:effectLst/>
                <a:latin typeface="SegoeUI"/>
              </a:rPr>
              <a:t>amount</a:t>
            </a:r>
            <a:r>
              <a:rPr lang="zh-CN" altLang="en-US" b="0" i="0" dirty="0">
                <a:solidFill>
                  <a:srgbClr val="333333"/>
                </a:solidFill>
                <a:effectLst/>
                <a:latin typeface="SegoeUI"/>
              </a:rPr>
              <a:t> </a:t>
            </a:r>
            <a:r>
              <a:rPr lang="en-US" altLang="zh-CN" b="0" i="0" dirty="0">
                <a:solidFill>
                  <a:srgbClr val="333333"/>
                </a:solidFill>
                <a:effectLst/>
                <a:latin typeface="SegoeUI"/>
              </a:rPr>
              <a:t>of</a:t>
            </a:r>
            <a:r>
              <a:rPr lang="zh-CN" altLang="en-US" b="0" i="0" dirty="0">
                <a:solidFill>
                  <a:srgbClr val="333333"/>
                </a:solidFill>
                <a:effectLst/>
                <a:latin typeface="SegoeUI"/>
              </a:rPr>
              <a:t> </a:t>
            </a:r>
            <a:r>
              <a:rPr lang="en-US" altLang="zh-CN" b="0" i="0" dirty="0">
                <a:solidFill>
                  <a:srgbClr val="333333"/>
                </a:solidFill>
                <a:effectLst/>
                <a:latin typeface="SegoeUI"/>
              </a:rPr>
              <a:t>token</a:t>
            </a:r>
            <a:r>
              <a:rPr lang="zh-CN" altLang="en-US" b="0" i="0" dirty="0">
                <a:solidFill>
                  <a:srgbClr val="333333"/>
                </a:solidFill>
                <a:effectLst/>
                <a:latin typeface="SegoeUI"/>
              </a:rPr>
              <a:t> </a:t>
            </a:r>
            <a:r>
              <a:rPr lang="en-US" altLang="zh-CN" b="0" i="0" dirty="0">
                <a:solidFill>
                  <a:srgbClr val="333333"/>
                </a:solidFill>
                <a:effectLst/>
                <a:latin typeface="SegoeUI"/>
              </a:rPr>
              <a:t>consumption</a:t>
            </a:r>
            <a:r>
              <a:rPr lang="en-US" altLang="zh-CN" dirty="0">
                <a:solidFill>
                  <a:srgbClr val="333333"/>
                </a:solidFill>
                <a:latin typeface="SegoeUI"/>
              </a:rPr>
              <a:t>.</a:t>
            </a:r>
            <a:endParaRPr lang="en-CN" dirty="0"/>
          </a:p>
        </p:txBody>
      </p:sp>
    </p:spTree>
    <p:extLst>
      <p:ext uri="{BB962C8B-B14F-4D97-AF65-F5344CB8AC3E}">
        <p14:creationId xmlns:p14="http://schemas.microsoft.com/office/powerpoint/2010/main" val="1238237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5A41-389E-50A9-51AE-A172AD4D0A78}"/>
              </a:ext>
            </a:extLst>
          </p:cNvPr>
          <p:cNvSpPr>
            <a:spLocks noGrp="1"/>
          </p:cNvSpPr>
          <p:nvPr>
            <p:ph type="title"/>
          </p:nvPr>
        </p:nvSpPr>
        <p:spPr>
          <a:xfrm>
            <a:off x="527957" y="669002"/>
            <a:ext cx="11136085" cy="706964"/>
          </a:xfrm>
        </p:spPr>
        <p:txBody>
          <a:bodyPr/>
          <a:lstStyle/>
          <a:p>
            <a:r>
              <a:rPr lang="en-US" altLang="zh-CN" sz="3200" dirty="0"/>
              <a:t>1.</a:t>
            </a:r>
            <a:r>
              <a:rPr lang="zh-CN" altLang="en-US" sz="3200" dirty="0"/>
              <a:t> </a:t>
            </a:r>
            <a:r>
              <a:rPr lang="en-US" altLang="zh-CN" sz="3200" dirty="0"/>
              <a:t>Low</a:t>
            </a:r>
            <a:r>
              <a:rPr lang="zh-CN" altLang="en-US" sz="3200" dirty="0"/>
              <a:t> </a:t>
            </a:r>
            <a:r>
              <a:rPr lang="en-US" altLang="zh-CN" sz="3200" dirty="0"/>
              <a:t>code</a:t>
            </a:r>
            <a:r>
              <a:rPr lang="zh-CN" altLang="en-US" sz="3200" dirty="0"/>
              <a:t> </a:t>
            </a:r>
            <a:r>
              <a:rPr lang="en-US" altLang="zh-CN" sz="3200" dirty="0"/>
              <a:t>approach</a:t>
            </a:r>
            <a:r>
              <a:rPr lang="zh-CN" altLang="en-US" sz="3200" dirty="0"/>
              <a:t> </a:t>
            </a:r>
            <a:r>
              <a:rPr lang="en-US" altLang="zh-CN" sz="3200" dirty="0"/>
              <a:t>of</a:t>
            </a:r>
            <a:r>
              <a:rPr lang="zh-CN" altLang="en-US" sz="3200" dirty="0"/>
              <a:t> </a:t>
            </a:r>
            <a:r>
              <a:rPr lang="en-US" altLang="zh-CN" sz="3200" dirty="0"/>
              <a:t>FT</a:t>
            </a:r>
            <a:r>
              <a:rPr lang="zh-CN" altLang="en-US" sz="3200" dirty="0"/>
              <a:t> </a:t>
            </a:r>
            <a:r>
              <a:rPr lang="en-US" altLang="zh-CN" sz="3200" dirty="0"/>
              <a:t>in</a:t>
            </a:r>
            <a:r>
              <a:rPr lang="zh-CN" altLang="en-US" sz="3200" dirty="0"/>
              <a:t> </a:t>
            </a:r>
            <a:r>
              <a:rPr lang="en-US" altLang="zh-CN" sz="3200" dirty="0"/>
              <a:t>Azure</a:t>
            </a:r>
            <a:r>
              <a:rPr lang="zh-CN" altLang="en-US" sz="3200" dirty="0"/>
              <a:t> </a:t>
            </a:r>
            <a:r>
              <a:rPr lang="en-US" altLang="zh-CN" sz="3200" dirty="0"/>
              <a:t>OpenAI</a:t>
            </a:r>
            <a:r>
              <a:rPr lang="zh-CN" altLang="en-US" sz="3200" dirty="0"/>
              <a:t> </a:t>
            </a:r>
            <a:r>
              <a:rPr lang="en-US" altLang="zh-CN" sz="3200" dirty="0"/>
              <a:t>Studio</a:t>
            </a:r>
            <a:endParaRPr lang="en-CN" sz="3200" dirty="0"/>
          </a:p>
        </p:txBody>
      </p:sp>
      <p:sp>
        <p:nvSpPr>
          <p:cNvPr id="3" name="Content Placeholder 2">
            <a:extLst>
              <a:ext uri="{FF2B5EF4-FFF2-40B4-BE49-F238E27FC236}">
                <a16:creationId xmlns:a16="http://schemas.microsoft.com/office/drawing/2014/main" id="{CD2CB1EB-005D-DCAA-DE17-49F381170B27}"/>
              </a:ext>
            </a:extLst>
          </p:cNvPr>
          <p:cNvSpPr>
            <a:spLocks noGrp="1"/>
          </p:cNvSpPr>
          <p:nvPr>
            <p:ph idx="1"/>
          </p:nvPr>
        </p:nvSpPr>
        <p:spPr>
          <a:xfrm>
            <a:off x="9432237" y="2466805"/>
            <a:ext cx="2592129" cy="3256121"/>
          </a:xfrm>
        </p:spPr>
        <p:txBody>
          <a:bodyPr/>
          <a:lstStyle/>
          <a:p>
            <a:r>
              <a:rPr lang="en-US" altLang="zh-CN" dirty="0"/>
              <a:t>Choose</a:t>
            </a:r>
            <a:r>
              <a:rPr lang="zh-CN" altLang="en-US" dirty="0"/>
              <a:t> </a:t>
            </a:r>
            <a:r>
              <a:rPr lang="en-US" altLang="zh-CN" dirty="0"/>
              <a:t>Foundation</a:t>
            </a:r>
            <a:r>
              <a:rPr lang="zh-CN" altLang="en-US" dirty="0"/>
              <a:t> </a:t>
            </a:r>
            <a:r>
              <a:rPr lang="en-US" altLang="zh-CN" dirty="0"/>
              <a:t>model </a:t>
            </a:r>
          </a:p>
          <a:p>
            <a:r>
              <a:rPr lang="en-US" altLang="zh-CN" dirty="0"/>
              <a:t>Choose</a:t>
            </a:r>
            <a:r>
              <a:rPr lang="zh-CN" altLang="en-US" dirty="0"/>
              <a:t> </a:t>
            </a:r>
            <a:r>
              <a:rPr lang="en-US" altLang="zh-CN" dirty="0"/>
              <a:t>correct</a:t>
            </a:r>
            <a:r>
              <a:rPr lang="zh-CN" altLang="en-US" dirty="0"/>
              <a:t> </a:t>
            </a:r>
            <a:r>
              <a:rPr lang="en-US" altLang="zh-CN" dirty="0"/>
              <a:t>region</a:t>
            </a:r>
            <a:r>
              <a:rPr lang="zh-CN" altLang="en-US" dirty="0"/>
              <a:t> </a:t>
            </a:r>
            <a:r>
              <a:rPr lang="en-US" altLang="zh-CN" dirty="0"/>
              <a:t>for</a:t>
            </a:r>
            <a:r>
              <a:rPr lang="zh-CN" altLang="en-US" dirty="0"/>
              <a:t> </a:t>
            </a:r>
            <a:r>
              <a:rPr lang="en-US" altLang="zh-CN" dirty="0"/>
              <a:t>model</a:t>
            </a:r>
            <a:r>
              <a:rPr lang="zh-CN" altLang="en-US" dirty="0"/>
              <a:t> </a:t>
            </a:r>
            <a:r>
              <a:rPr lang="en-US" altLang="zh-CN" dirty="0"/>
              <a:t>available</a:t>
            </a:r>
            <a:endParaRPr lang="en-CN" dirty="0"/>
          </a:p>
        </p:txBody>
      </p:sp>
      <p:pic>
        <p:nvPicPr>
          <p:cNvPr id="4" name="Picture 3">
            <a:extLst>
              <a:ext uri="{FF2B5EF4-FFF2-40B4-BE49-F238E27FC236}">
                <a16:creationId xmlns:a16="http://schemas.microsoft.com/office/drawing/2014/main" id="{CAAE7B1E-24B6-D160-D664-BE5F657327FF}"/>
              </a:ext>
            </a:extLst>
          </p:cNvPr>
          <p:cNvPicPr>
            <a:picLocks noChangeAspect="1"/>
          </p:cNvPicPr>
          <p:nvPr/>
        </p:nvPicPr>
        <p:blipFill>
          <a:blip r:embed="rId2"/>
          <a:stretch>
            <a:fillRect/>
          </a:stretch>
        </p:blipFill>
        <p:spPr>
          <a:xfrm>
            <a:off x="371192" y="1317862"/>
            <a:ext cx="9061045" cy="5495904"/>
          </a:xfrm>
          <a:prstGeom prst="rect">
            <a:avLst/>
          </a:prstGeom>
        </p:spPr>
      </p:pic>
    </p:spTree>
    <p:extLst>
      <p:ext uri="{BB962C8B-B14F-4D97-AF65-F5344CB8AC3E}">
        <p14:creationId xmlns:p14="http://schemas.microsoft.com/office/powerpoint/2010/main" val="140105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7CA3-84BD-5C95-2747-EE31B792E085}"/>
              </a:ext>
            </a:extLst>
          </p:cNvPr>
          <p:cNvSpPr>
            <a:spLocks noGrp="1"/>
          </p:cNvSpPr>
          <p:nvPr>
            <p:ph type="title"/>
          </p:nvPr>
        </p:nvSpPr>
        <p:spPr/>
        <p:txBody>
          <a:bodyPr/>
          <a:lstStyle/>
          <a:p>
            <a:r>
              <a:rPr lang="en-US" altLang="zh-CN" dirty="0"/>
              <a:t>Model</a:t>
            </a:r>
            <a:r>
              <a:rPr lang="zh-CN" altLang="en-US" dirty="0"/>
              <a:t> </a:t>
            </a:r>
            <a:r>
              <a:rPr lang="en-US" altLang="zh-CN" dirty="0"/>
              <a:t>suffix</a:t>
            </a:r>
            <a:r>
              <a:rPr lang="zh-CN" altLang="en-US" dirty="0"/>
              <a:t> </a:t>
            </a:r>
            <a:r>
              <a:rPr lang="en-US" altLang="zh-CN" dirty="0"/>
              <a:t>to</a:t>
            </a:r>
            <a:r>
              <a:rPr lang="zh-CN" altLang="en-US" dirty="0"/>
              <a:t> </a:t>
            </a:r>
            <a:r>
              <a:rPr lang="en-US" altLang="zh-CN" dirty="0"/>
              <a:t>identify</a:t>
            </a:r>
            <a:r>
              <a:rPr lang="zh-CN" altLang="en-US" dirty="0"/>
              <a:t> </a:t>
            </a:r>
            <a:r>
              <a:rPr lang="en-US" altLang="zh-CN" dirty="0"/>
              <a:t>the</a:t>
            </a:r>
            <a:r>
              <a:rPr lang="zh-CN" altLang="en-US" dirty="0"/>
              <a:t> </a:t>
            </a:r>
            <a:r>
              <a:rPr lang="en-US" altLang="zh-CN" dirty="0"/>
              <a:t>finetuned</a:t>
            </a:r>
            <a:r>
              <a:rPr lang="zh-CN" altLang="en-US" dirty="0"/>
              <a:t> </a:t>
            </a:r>
            <a:r>
              <a:rPr lang="en-US" altLang="zh-CN" dirty="0"/>
              <a:t>model</a:t>
            </a:r>
            <a:r>
              <a:rPr lang="zh-CN" altLang="en-US" dirty="0"/>
              <a:t> </a:t>
            </a:r>
            <a:r>
              <a:rPr lang="en-US" altLang="zh-CN" dirty="0"/>
              <a:t>iterations</a:t>
            </a:r>
            <a:endParaRPr lang="en-CN" dirty="0"/>
          </a:p>
        </p:txBody>
      </p:sp>
      <p:sp>
        <p:nvSpPr>
          <p:cNvPr id="3" name="Content Placeholder 2">
            <a:extLst>
              <a:ext uri="{FF2B5EF4-FFF2-40B4-BE49-F238E27FC236}">
                <a16:creationId xmlns:a16="http://schemas.microsoft.com/office/drawing/2014/main" id="{322C9FF1-503D-1136-7962-86CB68E5702A}"/>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8377BDCC-CE8D-8588-46C5-D568CCEF60C2}"/>
              </a:ext>
            </a:extLst>
          </p:cNvPr>
          <p:cNvPicPr>
            <a:picLocks noChangeAspect="1"/>
          </p:cNvPicPr>
          <p:nvPr/>
        </p:nvPicPr>
        <p:blipFill>
          <a:blip r:embed="rId2"/>
          <a:stretch>
            <a:fillRect/>
          </a:stretch>
        </p:blipFill>
        <p:spPr>
          <a:xfrm>
            <a:off x="772886" y="2250670"/>
            <a:ext cx="7772400" cy="3423459"/>
          </a:xfrm>
          <a:prstGeom prst="rect">
            <a:avLst/>
          </a:prstGeom>
        </p:spPr>
      </p:pic>
    </p:spTree>
    <p:extLst>
      <p:ext uri="{BB962C8B-B14F-4D97-AF65-F5344CB8AC3E}">
        <p14:creationId xmlns:p14="http://schemas.microsoft.com/office/powerpoint/2010/main" val="714837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3546-2DA5-DE8F-9056-013A48B17091}"/>
              </a:ext>
            </a:extLst>
          </p:cNvPr>
          <p:cNvSpPr>
            <a:spLocks noGrp="1"/>
          </p:cNvSpPr>
          <p:nvPr>
            <p:ph type="title"/>
          </p:nvPr>
        </p:nvSpPr>
        <p:spPr>
          <a:xfrm>
            <a:off x="827313" y="620186"/>
            <a:ext cx="8761413" cy="706964"/>
          </a:xfrm>
        </p:spPr>
        <p:txBody>
          <a:bodyPr/>
          <a:lstStyle/>
          <a:p>
            <a:r>
              <a:rPr lang="en-US" altLang="zh-CN" dirty="0"/>
              <a:t>Upload</a:t>
            </a:r>
            <a:r>
              <a:rPr lang="zh-CN" altLang="en-US" dirty="0"/>
              <a:t> </a:t>
            </a:r>
            <a:r>
              <a:rPr lang="en-US" altLang="zh-CN" dirty="0"/>
              <a:t>a</a:t>
            </a:r>
            <a:r>
              <a:rPr lang="zh-CN" altLang="en-US" dirty="0"/>
              <a:t> </a:t>
            </a:r>
            <a:r>
              <a:rPr lang="en-US" altLang="zh-CN" dirty="0"/>
              <a:t>file</a:t>
            </a:r>
            <a:r>
              <a:rPr lang="zh-CN" altLang="en-US" dirty="0"/>
              <a:t> </a:t>
            </a:r>
            <a:r>
              <a:rPr lang="en-US" altLang="zh-CN" dirty="0"/>
              <a:t>with</a:t>
            </a:r>
            <a:r>
              <a:rPr lang="zh-CN" altLang="en-US" dirty="0"/>
              <a:t> </a:t>
            </a:r>
            <a:r>
              <a:rPr lang="en-US" altLang="zh-CN" dirty="0" err="1"/>
              <a:t>jsonl</a:t>
            </a:r>
            <a:r>
              <a:rPr lang="zh-CN" altLang="en-US" dirty="0"/>
              <a:t> </a:t>
            </a:r>
            <a:r>
              <a:rPr lang="en-US" altLang="zh-CN" dirty="0"/>
              <a:t>data</a:t>
            </a:r>
            <a:r>
              <a:rPr lang="zh-CN" altLang="en-US" dirty="0"/>
              <a:t> </a:t>
            </a:r>
            <a:r>
              <a:rPr lang="en-US" altLang="zh-CN" dirty="0"/>
              <a:t>format</a:t>
            </a:r>
            <a:endParaRPr lang="en-CN" dirty="0"/>
          </a:p>
        </p:txBody>
      </p:sp>
      <p:pic>
        <p:nvPicPr>
          <p:cNvPr id="5" name="Picture 4">
            <a:extLst>
              <a:ext uri="{FF2B5EF4-FFF2-40B4-BE49-F238E27FC236}">
                <a16:creationId xmlns:a16="http://schemas.microsoft.com/office/drawing/2014/main" id="{3F808A67-9284-63C5-9ACE-BD70B9D380AD}"/>
              </a:ext>
            </a:extLst>
          </p:cNvPr>
          <p:cNvPicPr>
            <a:picLocks noChangeAspect="1"/>
          </p:cNvPicPr>
          <p:nvPr/>
        </p:nvPicPr>
        <p:blipFill>
          <a:blip r:embed="rId2"/>
          <a:stretch>
            <a:fillRect/>
          </a:stretch>
        </p:blipFill>
        <p:spPr>
          <a:xfrm>
            <a:off x="968310" y="1203341"/>
            <a:ext cx="7772400" cy="5654659"/>
          </a:xfrm>
          <a:prstGeom prst="rect">
            <a:avLst/>
          </a:prstGeom>
        </p:spPr>
      </p:pic>
      <p:pic>
        <p:nvPicPr>
          <p:cNvPr id="4" name="Picture 3">
            <a:extLst>
              <a:ext uri="{FF2B5EF4-FFF2-40B4-BE49-F238E27FC236}">
                <a16:creationId xmlns:a16="http://schemas.microsoft.com/office/drawing/2014/main" id="{A7489239-513B-5B77-2331-BDA291EBC805}"/>
              </a:ext>
            </a:extLst>
          </p:cNvPr>
          <p:cNvPicPr>
            <a:picLocks noChangeAspect="1"/>
          </p:cNvPicPr>
          <p:nvPr/>
        </p:nvPicPr>
        <p:blipFill>
          <a:blip r:embed="rId3"/>
          <a:stretch>
            <a:fillRect/>
          </a:stretch>
        </p:blipFill>
        <p:spPr>
          <a:xfrm>
            <a:off x="968310" y="1203341"/>
            <a:ext cx="7772400" cy="3031310"/>
          </a:xfrm>
          <a:prstGeom prst="rect">
            <a:avLst/>
          </a:prstGeom>
        </p:spPr>
      </p:pic>
      <p:pic>
        <p:nvPicPr>
          <p:cNvPr id="6" name="Picture 5">
            <a:extLst>
              <a:ext uri="{FF2B5EF4-FFF2-40B4-BE49-F238E27FC236}">
                <a16:creationId xmlns:a16="http://schemas.microsoft.com/office/drawing/2014/main" id="{546FCFA7-96C0-62D8-33C3-0702DDE52135}"/>
              </a:ext>
            </a:extLst>
          </p:cNvPr>
          <p:cNvPicPr>
            <a:picLocks noChangeAspect="1"/>
          </p:cNvPicPr>
          <p:nvPr/>
        </p:nvPicPr>
        <p:blipFill>
          <a:blip r:embed="rId4"/>
          <a:stretch>
            <a:fillRect/>
          </a:stretch>
        </p:blipFill>
        <p:spPr>
          <a:xfrm>
            <a:off x="1534887" y="3931829"/>
            <a:ext cx="10341428" cy="2198760"/>
          </a:xfrm>
          <a:prstGeom prst="rect">
            <a:avLst/>
          </a:prstGeom>
        </p:spPr>
      </p:pic>
      <p:sp>
        <p:nvSpPr>
          <p:cNvPr id="7" name="Content Placeholder 2">
            <a:extLst>
              <a:ext uri="{FF2B5EF4-FFF2-40B4-BE49-F238E27FC236}">
                <a16:creationId xmlns:a16="http://schemas.microsoft.com/office/drawing/2014/main" id="{3D5815DB-98CC-CB17-D5C4-37548C9F4B38}"/>
              </a:ext>
            </a:extLst>
          </p:cNvPr>
          <p:cNvSpPr>
            <a:spLocks noGrp="1"/>
          </p:cNvSpPr>
          <p:nvPr>
            <p:ph idx="1"/>
          </p:nvPr>
        </p:nvSpPr>
        <p:spPr>
          <a:xfrm>
            <a:off x="8720829" y="2061176"/>
            <a:ext cx="3471171" cy="2590800"/>
          </a:xfrm>
        </p:spPr>
        <p:txBody>
          <a:bodyPr/>
          <a:lstStyle/>
          <a:p>
            <a:r>
              <a:rPr lang="en-US" altLang="zh-CN" dirty="0"/>
              <a:t>Data</a:t>
            </a:r>
            <a:r>
              <a:rPr lang="zh-CN" altLang="en-US" dirty="0"/>
              <a:t> </a:t>
            </a:r>
            <a:r>
              <a:rPr lang="en-US" altLang="zh-CN" dirty="0"/>
              <a:t>format:</a:t>
            </a:r>
            <a:r>
              <a:rPr lang="zh-CN" altLang="en-US" dirty="0"/>
              <a:t> </a:t>
            </a:r>
            <a:r>
              <a:rPr lang="en-US" altLang="zh-CN" dirty="0"/>
              <a:t>fine-tuning</a:t>
            </a:r>
            <a:r>
              <a:rPr lang="zh-CN" altLang="en-US" dirty="0"/>
              <a:t> </a:t>
            </a:r>
            <a:r>
              <a:rPr lang="en-US" altLang="zh-CN" dirty="0"/>
              <a:t>dataset</a:t>
            </a:r>
            <a:r>
              <a:rPr lang="zh-CN" altLang="en-US" dirty="0"/>
              <a:t> </a:t>
            </a:r>
            <a:r>
              <a:rPr lang="en-US" altLang="zh-CN" dirty="0"/>
              <a:t>must</a:t>
            </a:r>
            <a:r>
              <a:rPr lang="zh-CN" altLang="en-US" dirty="0"/>
              <a:t> </a:t>
            </a:r>
            <a:r>
              <a:rPr lang="en-US" altLang="zh-CN" dirty="0"/>
              <a:t>be</a:t>
            </a:r>
            <a:r>
              <a:rPr lang="zh-CN" altLang="en-US" dirty="0"/>
              <a:t> </a:t>
            </a:r>
            <a:r>
              <a:rPr lang="en-US" altLang="zh-CN" dirty="0"/>
              <a:t>formatted</a:t>
            </a:r>
            <a:r>
              <a:rPr lang="zh-CN" altLang="en-US" dirty="0"/>
              <a:t> </a:t>
            </a:r>
            <a:r>
              <a:rPr lang="en-US" altLang="zh-CN" dirty="0"/>
              <a:t>in</a:t>
            </a:r>
            <a:r>
              <a:rPr lang="zh-CN" altLang="en-US" dirty="0"/>
              <a:t> </a:t>
            </a:r>
            <a:r>
              <a:rPr lang="en-US" altLang="zh-CN" dirty="0"/>
              <a:t>the</a:t>
            </a:r>
            <a:r>
              <a:rPr lang="zh-CN" altLang="en-US" dirty="0"/>
              <a:t> </a:t>
            </a:r>
            <a:r>
              <a:rPr lang="en-US" altLang="zh-CN" dirty="0"/>
              <a:t>conversational</a:t>
            </a:r>
            <a:r>
              <a:rPr lang="zh-CN" altLang="en-US" dirty="0"/>
              <a:t> </a:t>
            </a:r>
            <a:r>
              <a:rPr lang="en-US" altLang="zh-CN" dirty="0"/>
              <a:t>format</a:t>
            </a:r>
            <a:r>
              <a:rPr lang="zh-CN" altLang="en-US" dirty="0"/>
              <a:t> </a:t>
            </a:r>
            <a:r>
              <a:rPr lang="en-US" altLang="zh-CN" dirty="0"/>
              <a:t>used</a:t>
            </a:r>
            <a:r>
              <a:rPr lang="zh-CN" altLang="en-US" dirty="0"/>
              <a:t> </a:t>
            </a:r>
            <a:r>
              <a:rPr lang="en-US" altLang="zh-CN" dirty="0"/>
              <a:t>by</a:t>
            </a:r>
            <a:r>
              <a:rPr lang="zh-CN" altLang="en-US" dirty="0"/>
              <a:t> </a:t>
            </a:r>
            <a:r>
              <a:rPr lang="en-US" altLang="zh-CN" dirty="0">
                <a:hlinkClick r:id="rId5"/>
              </a:rPr>
              <a:t>Chat</a:t>
            </a:r>
            <a:r>
              <a:rPr lang="zh-CN" altLang="en-US" dirty="0">
                <a:hlinkClick r:id="rId5"/>
              </a:rPr>
              <a:t> </a:t>
            </a:r>
            <a:r>
              <a:rPr lang="en-US" altLang="zh-CN" dirty="0">
                <a:hlinkClick r:id="rId5"/>
              </a:rPr>
              <a:t>completion</a:t>
            </a:r>
            <a:r>
              <a:rPr lang="zh-CN" altLang="en-US" dirty="0">
                <a:hlinkClick r:id="rId5"/>
              </a:rPr>
              <a:t> </a:t>
            </a:r>
            <a:r>
              <a:rPr lang="en-US" altLang="zh-CN" dirty="0"/>
              <a:t>API,</a:t>
            </a:r>
            <a:r>
              <a:rPr lang="zh-CN" altLang="en-US" dirty="0"/>
              <a:t> </a:t>
            </a:r>
            <a:r>
              <a:rPr lang="en-US" altLang="zh-CN" dirty="0"/>
              <a:t>in</a:t>
            </a:r>
            <a:r>
              <a:rPr lang="zh-CN" altLang="en-US" dirty="0"/>
              <a:t> </a:t>
            </a:r>
            <a:r>
              <a:rPr lang="en-US" altLang="zh-CN" dirty="0"/>
              <a:t>JSON</a:t>
            </a:r>
            <a:r>
              <a:rPr lang="zh-CN" altLang="en-US" dirty="0"/>
              <a:t> </a:t>
            </a:r>
            <a:r>
              <a:rPr lang="en-US" altLang="zh-CN" dirty="0"/>
              <a:t>Lines(JSONL)</a:t>
            </a:r>
            <a:r>
              <a:rPr lang="zh-CN" altLang="en-US" dirty="0"/>
              <a:t> </a:t>
            </a:r>
            <a:r>
              <a:rPr lang="en-US" altLang="zh-CN" dirty="0"/>
              <a:t>format.</a:t>
            </a:r>
            <a:endParaRPr lang="en-CN" dirty="0"/>
          </a:p>
        </p:txBody>
      </p:sp>
      <p:sp>
        <p:nvSpPr>
          <p:cNvPr id="8" name="TextBox 7">
            <a:extLst>
              <a:ext uri="{FF2B5EF4-FFF2-40B4-BE49-F238E27FC236}">
                <a16:creationId xmlns:a16="http://schemas.microsoft.com/office/drawing/2014/main" id="{24A27E97-5FF5-6BD8-A262-937B4A19AE5F}"/>
              </a:ext>
            </a:extLst>
          </p:cNvPr>
          <p:cNvSpPr txBox="1"/>
          <p:nvPr/>
        </p:nvSpPr>
        <p:spPr>
          <a:xfrm>
            <a:off x="5549776" y="4046904"/>
            <a:ext cx="6500388" cy="307777"/>
          </a:xfrm>
          <a:prstGeom prst="rect">
            <a:avLst/>
          </a:prstGeom>
          <a:noFill/>
        </p:spPr>
        <p:txBody>
          <a:bodyPr wrap="square" rtlCol="0">
            <a:spAutoFit/>
          </a:bodyPr>
          <a:lstStyle/>
          <a:p>
            <a:r>
              <a:rPr lang="en-US" altLang="zh-CN" sz="1400" dirty="0">
                <a:solidFill>
                  <a:schemeClr val="bg1"/>
                </a:solidFill>
              </a:rPr>
              <a:t>Example</a:t>
            </a:r>
            <a:r>
              <a:rPr lang="zh-CN" altLang="en-US" sz="1400" dirty="0">
                <a:solidFill>
                  <a:schemeClr val="bg1"/>
                </a:solidFill>
              </a:rPr>
              <a:t> </a:t>
            </a:r>
            <a:r>
              <a:rPr lang="en-US" altLang="zh-CN" sz="1400" dirty="0">
                <a:solidFill>
                  <a:schemeClr val="bg1"/>
                </a:solidFill>
              </a:rPr>
              <a:t>training</a:t>
            </a:r>
            <a:r>
              <a:rPr lang="zh-CN" altLang="en-US" sz="1400" dirty="0">
                <a:solidFill>
                  <a:schemeClr val="bg1"/>
                </a:solidFill>
              </a:rPr>
              <a:t> </a:t>
            </a:r>
            <a:r>
              <a:rPr lang="en-US" altLang="zh-CN" sz="1400" dirty="0">
                <a:solidFill>
                  <a:schemeClr val="bg1"/>
                </a:solidFill>
              </a:rPr>
              <a:t>dataset</a:t>
            </a:r>
            <a:r>
              <a:rPr lang="zh-CN" altLang="en-US" sz="1400" dirty="0">
                <a:solidFill>
                  <a:schemeClr val="bg1"/>
                </a:solidFill>
              </a:rPr>
              <a:t> </a:t>
            </a:r>
            <a:r>
              <a:rPr lang="en-US" altLang="zh-CN" sz="1400" dirty="0">
                <a:solidFill>
                  <a:schemeClr val="bg1"/>
                </a:solidFill>
              </a:rPr>
              <a:t>formatted</a:t>
            </a:r>
            <a:r>
              <a:rPr lang="zh-CN" altLang="en-US" sz="1400" dirty="0">
                <a:solidFill>
                  <a:schemeClr val="bg1"/>
                </a:solidFill>
              </a:rPr>
              <a:t> </a:t>
            </a:r>
            <a:r>
              <a:rPr lang="en-US" altLang="zh-CN" sz="1400" dirty="0">
                <a:solidFill>
                  <a:schemeClr val="bg1"/>
                </a:solidFill>
              </a:rPr>
              <a:t>to</a:t>
            </a:r>
            <a:r>
              <a:rPr lang="zh-CN" altLang="en-US" sz="1400" dirty="0">
                <a:solidFill>
                  <a:schemeClr val="bg1"/>
                </a:solidFill>
              </a:rPr>
              <a:t> </a:t>
            </a:r>
            <a:r>
              <a:rPr lang="en-US" altLang="zh-CN" sz="1400" dirty="0">
                <a:solidFill>
                  <a:schemeClr val="bg1"/>
                </a:solidFill>
              </a:rPr>
              <a:t>use</a:t>
            </a:r>
            <a:r>
              <a:rPr lang="zh-CN" altLang="en-US" sz="1400" dirty="0">
                <a:solidFill>
                  <a:schemeClr val="bg1"/>
                </a:solidFill>
              </a:rPr>
              <a:t> </a:t>
            </a:r>
            <a:r>
              <a:rPr lang="en-US" altLang="zh-CN" sz="1400" dirty="0">
                <a:solidFill>
                  <a:schemeClr val="bg1"/>
                </a:solidFill>
              </a:rPr>
              <a:t>by</a:t>
            </a:r>
            <a:r>
              <a:rPr lang="zh-CN" altLang="en-US" sz="1400" dirty="0">
                <a:solidFill>
                  <a:schemeClr val="bg1"/>
                </a:solidFill>
              </a:rPr>
              <a:t> </a:t>
            </a:r>
            <a:r>
              <a:rPr lang="en-US" altLang="zh-CN" sz="1400" dirty="0">
                <a:solidFill>
                  <a:schemeClr val="bg1"/>
                </a:solidFill>
              </a:rPr>
              <a:t>Chat</a:t>
            </a:r>
            <a:r>
              <a:rPr lang="zh-CN" altLang="en-US" sz="1400" dirty="0">
                <a:solidFill>
                  <a:schemeClr val="bg1"/>
                </a:solidFill>
              </a:rPr>
              <a:t> </a:t>
            </a:r>
            <a:r>
              <a:rPr lang="en-US" altLang="zh-CN" sz="1400" dirty="0">
                <a:solidFill>
                  <a:schemeClr val="bg1"/>
                </a:solidFill>
              </a:rPr>
              <a:t>completions</a:t>
            </a:r>
            <a:r>
              <a:rPr lang="zh-CN" altLang="en-US" sz="1400" dirty="0">
                <a:solidFill>
                  <a:schemeClr val="bg1"/>
                </a:solidFill>
              </a:rPr>
              <a:t> </a:t>
            </a:r>
            <a:r>
              <a:rPr lang="en-US" altLang="zh-CN" sz="1400" dirty="0">
                <a:solidFill>
                  <a:schemeClr val="bg1"/>
                </a:solidFill>
              </a:rPr>
              <a:t>API</a:t>
            </a:r>
            <a:endParaRPr lang="en-CN" sz="1400" dirty="0">
              <a:solidFill>
                <a:schemeClr val="bg1"/>
              </a:solidFill>
            </a:endParaRPr>
          </a:p>
        </p:txBody>
      </p:sp>
    </p:spTree>
    <p:extLst>
      <p:ext uri="{BB962C8B-B14F-4D97-AF65-F5344CB8AC3E}">
        <p14:creationId xmlns:p14="http://schemas.microsoft.com/office/powerpoint/2010/main" val="4294179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14B9-77C0-BACE-A53E-4904B1D4ED53}"/>
              </a:ext>
            </a:extLst>
          </p:cNvPr>
          <p:cNvSpPr>
            <a:spLocks noGrp="1"/>
          </p:cNvSpPr>
          <p:nvPr>
            <p:ph type="title"/>
          </p:nvPr>
        </p:nvSpPr>
        <p:spPr/>
        <p:txBody>
          <a:bodyPr/>
          <a:lstStyle/>
          <a:p>
            <a:r>
              <a:rPr lang="en-US" altLang="zh-CN" dirty="0"/>
              <a:t>Training</a:t>
            </a:r>
            <a:r>
              <a:rPr lang="zh-CN" altLang="en-US" dirty="0"/>
              <a:t> </a:t>
            </a:r>
            <a:r>
              <a:rPr lang="en-US" altLang="zh-CN" dirty="0"/>
              <a:t>parameters</a:t>
            </a:r>
            <a:endParaRPr lang="en-CN" dirty="0"/>
          </a:p>
        </p:txBody>
      </p:sp>
      <p:pic>
        <p:nvPicPr>
          <p:cNvPr id="4" name="Picture 3">
            <a:extLst>
              <a:ext uri="{FF2B5EF4-FFF2-40B4-BE49-F238E27FC236}">
                <a16:creationId xmlns:a16="http://schemas.microsoft.com/office/drawing/2014/main" id="{95A90BCD-0676-F14D-3AC8-91129371DEEA}"/>
              </a:ext>
            </a:extLst>
          </p:cNvPr>
          <p:cNvPicPr>
            <a:picLocks noChangeAspect="1"/>
          </p:cNvPicPr>
          <p:nvPr/>
        </p:nvPicPr>
        <p:blipFill>
          <a:blip r:embed="rId2"/>
          <a:stretch>
            <a:fillRect/>
          </a:stretch>
        </p:blipFill>
        <p:spPr>
          <a:xfrm>
            <a:off x="995882" y="1841054"/>
            <a:ext cx="7772400" cy="4799503"/>
          </a:xfrm>
          <a:prstGeom prst="rect">
            <a:avLst/>
          </a:prstGeom>
        </p:spPr>
      </p:pic>
      <p:sp>
        <p:nvSpPr>
          <p:cNvPr id="8" name="Content Placeholder 7">
            <a:extLst>
              <a:ext uri="{FF2B5EF4-FFF2-40B4-BE49-F238E27FC236}">
                <a16:creationId xmlns:a16="http://schemas.microsoft.com/office/drawing/2014/main" id="{6EAB4499-9B5A-45B5-583A-AD99E0D6F48E}"/>
              </a:ext>
            </a:extLst>
          </p:cNvPr>
          <p:cNvSpPr>
            <a:spLocks noGrp="1"/>
          </p:cNvSpPr>
          <p:nvPr>
            <p:ph idx="1"/>
          </p:nvPr>
        </p:nvSpPr>
        <p:spPr>
          <a:xfrm>
            <a:off x="8747156" y="2480651"/>
            <a:ext cx="2666246" cy="3729273"/>
          </a:xfrm>
        </p:spPr>
        <p:txBody>
          <a:bodyPr/>
          <a:lstStyle/>
          <a:p>
            <a:r>
              <a:rPr lang="en-US" altLang="zh-CN" dirty="0"/>
              <a:t>D</a:t>
            </a:r>
            <a:r>
              <a:rPr lang="en-US" sz="1800" dirty="0"/>
              <a:t>ef</a:t>
            </a:r>
            <a:r>
              <a:rPr lang="en-US" altLang="zh-CN" sz="1800" dirty="0"/>
              <a:t>ault</a:t>
            </a:r>
            <a:r>
              <a:rPr lang="zh-CN" altLang="en-US" sz="1800" dirty="0"/>
              <a:t> </a:t>
            </a:r>
            <a:r>
              <a:rPr lang="en-US" altLang="zh-CN" sz="1800" dirty="0"/>
              <a:t>values</a:t>
            </a:r>
            <a:r>
              <a:rPr lang="zh-CN" altLang="en-US" sz="1800" dirty="0"/>
              <a:t> </a:t>
            </a:r>
            <a:r>
              <a:rPr lang="en-US" altLang="zh-CN" sz="1800" dirty="0"/>
              <a:t>for</a:t>
            </a:r>
            <a:r>
              <a:rPr lang="zh-CN" altLang="en-US" sz="1800" dirty="0"/>
              <a:t> </a:t>
            </a:r>
            <a:r>
              <a:rPr lang="en-US" altLang="zh-CN" sz="1800" dirty="0"/>
              <a:t>hyper</a:t>
            </a:r>
            <a:r>
              <a:rPr lang="zh-CN" altLang="en-US" sz="1800" dirty="0"/>
              <a:t> </a:t>
            </a:r>
            <a:r>
              <a:rPr lang="en-US" altLang="zh-CN" sz="1800" dirty="0"/>
              <a:t>parameter</a:t>
            </a:r>
            <a:r>
              <a:rPr lang="zh-CN" altLang="en-US" sz="1800" dirty="0"/>
              <a:t> </a:t>
            </a:r>
            <a:r>
              <a:rPr lang="en-US" altLang="zh-CN" sz="1800" dirty="0"/>
              <a:t>tuning</a:t>
            </a:r>
            <a:endParaRPr lang="en-CN" sz="1800" dirty="0"/>
          </a:p>
          <a:p>
            <a:r>
              <a:rPr lang="en-US" altLang="zh-CN" sz="2000" b="1" dirty="0"/>
              <a:t>Seed</a:t>
            </a:r>
            <a:r>
              <a:rPr lang="zh-CN" altLang="en-US" sz="2000" dirty="0"/>
              <a:t> </a:t>
            </a:r>
            <a:r>
              <a:rPr lang="en-US" altLang="zh-CN" sz="2000" dirty="0"/>
              <a:t>Property:</a:t>
            </a:r>
            <a:r>
              <a:rPr lang="zh-CN" altLang="en-US" sz="2000" dirty="0"/>
              <a:t> </a:t>
            </a:r>
            <a:endParaRPr lang="en-US" altLang="zh-CN" sz="2000" dirty="0"/>
          </a:p>
          <a:p>
            <a:pPr marL="0" indent="0">
              <a:buNone/>
            </a:pPr>
            <a:r>
              <a:rPr lang="en-US" altLang="zh-CN" b="1" dirty="0"/>
              <a:t>	for</a:t>
            </a:r>
            <a:r>
              <a:rPr lang="zh-CN" altLang="en-US" b="1" dirty="0"/>
              <a:t> </a:t>
            </a:r>
            <a:r>
              <a:rPr lang="en-US" altLang="zh-CN" b="1" dirty="0"/>
              <a:t>reproducible</a:t>
            </a:r>
            <a:r>
              <a:rPr lang="zh-CN" altLang="en-US" b="1" dirty="0"/>
              <a:t> </a:t>
            </a:r>
            <a:r>
              <a:rPr lang="en-US" altLang="zh-CN" b="1" dirty="0"/>
              <a:t>training</a:t>
            </a:r>
            <a:r>
              <a:rPr lang="zh-CN" altLang="en-US" b="1" dirty="0"/>
              <a:t> </a:t>
            </a:r>
            <a:r>
              <a:rPr lang="en-US" altLang="zh-CN" b="1" dirty="0"/>
              <a:t>runs</a:t>
            </a:r>
            <a:r>
              <a:rPr lang="zh-CN" altLang="en-US" b="1" dirty="0"/>
              <a:t> </a:t>
            </a:r>
            <a:r>
              <a:rPr lang="en-US" altLang="zh-CN" b="1" dirty="0"/>
              <a:t>–</a:t>
            </a:r>
          </a:p>
          <a:p>
            <a:pPr marL="400050" lvl="1" indent="0">
              <a:buNone/>
            </a:pPr>
            <a:r>
              <a:rPr lang="zh-CN" altLang="en-US" dirty="0"/>
              <a:t> </a:t>
            </a:r>
            <a:r>
              <a:rPr lang="en-US" dirty="0"/>
              <a:t>Passing in the same seed and job parameters should produce the same results</a:t>
            </a:r>
          </a:p>
        </p:txBody>
      </p:sp>
    </p:spTree>
    <p:extLst>
      <p:ext uri="{BB962C8B-B14F-4D97-AF65-F5344CB8AC3E}">
        <p14:creationId xmlns:p14="http://schemas.microsoft.com/office/powerpoint/2010/main" val="3341573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62EC8F-D24C-4BE3-6F51-5A39DB3EC3E9}"/>
              </a:ext>
            </a:extLst>
          </p:cNvPr>
          <p:cNvPicPr>
            <a:picLocks noChangeAspect="1"/>
          </p:cNvPicPr>
          <p:nvPr/>
        </p:nvPicPr>
        <p:blipFill>
          <a:blip r:embed="rId2"/>
          <a:stretch>
            <a:fillRect/>
          </a:stretch>
        </p:blipFill>
        <p:spPr>
          <a:xfrm>
            <a:off x="1432494" y="1311965"/>
            <a:ext cx="7772400" cy="5627516"/>
          </a:xfrm>
          <a:prstGeom prst="rect">
            <a:avLst/>
          </a:prstGeom>
        </p:spPr>
      </p:pic>
      <p:sp>
        <p:nvSpPr>
          <p:cNvPr id="5" name="Title 1">
            <a:extLst>
              <a:ext uri="{FF2B5EF4-FFF2-40B4-BE49-F238E27FC236}">
                <a16:creationId xmlns:a16="http://schemas.microsoft.com/office/drawing/2014/main" id="{27AFED30-A999-D7F3-877C-DE2EFB9C0183}"/>
              </a:ext>
            </a:extLst>
          </p:cNvPr>
          <p:cNvSpPr>
            <a:spLocks noGrp="1"/>
          </p:cNvSpPr>
          <p:nvPr>
            <p:ph type="title"/>
          </p:nvPr>
        </p:nvSpPr>
        <p:spPr>
          <a:xfrm>
            <a:off x="1219200" y="745068"/>
            <a:ext cx="8761413" cy="706964"/>
          </a:xfrm>
        </p:spPr>
        <p:txBody>
          <a:bodyPr/>
          <a:lstStyle/>
          <a:p>
            <a:r>
              <a:rPr lang="en-US" altLang="zh-CN" dirty="0"/>
              <a:t>Submit</a:t>
            </a:r>
            <a:r>
              <a:rPr lang="zh-CN" altLang="en-US" dirty="0"/>
              <a:t> </a:t>
            </a:r>
            <a:r>
              <a:rPr lang="en-US" altLang="zh-CN" dirty="0"/>
              <a:t>the</a:t>
            </a:r>
            <a:r>
              <a:rPr lang="zh-CN" altLang="en-US" dirty="0"/>
              <a:t> </a:t>
            </a:r>
            <a:r>
              <a:rPr lang="en-US" altLang="zh-CN" dirty="0"/>
              <a:t>finetuning</a:t>
            </a:r>
            <a:r>
              <a:rPr lang="zh-CN" altLang="en-US" dirty="0"/>
              <a:t> </a:t>
            </a:r>
            <a:r>
              <a:rPr lang="en-US" altLang="zh-CN" dirty="0"/>
              <a:t>job</a:t>
            </a:r>
            <a:endParaRPr lang="en-CN" dirty="0"/>
          </a:p>
        </p:txBody>
      </p:sp>
    </p:spTree>
    <p:extLst>
      <p:ext uri="{BB962C8B-B14F-4D97-AF65-F5344CB8AC3E}">
        <p14:creationId xmlns:p14="http://schemas.microsoft.com/office/powerpoint/2010/main" val="706972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F08B-1762-AD24-E187-53064368EAFA}"/>
              </a:ext>
            </a:extLst>
          </p:cNvPr>
          <p:cNvSpPr>
            <a:spLocks noGrp="1"/>
          </p:cNvSpPr>
          <p:nvPr>
            <p:ph type="title"/>
          </p:nvPr>
        </p:nvSpPr>
        <p:spPr/>
        <p:txBody>
          <a:bodyPr/>
          <a:lstStyle/>
          <a:p>
            <a:r>
              <a:rPr lang="en-US" altLang="zh-CN" dirty="0"/>
              <a:t>2.</a:t>
            </a:r>
            <a:r>
              <a:rPr lang="zh-CN" altLang="en-US" dirty="0"/>
              <a:t> </a:t>
            </a:r>
            <a:r>
              <a:rPr lang="en-US" altLang="zh-CN" dirty="0"/>
              <a:t>Finetuning</a:t>
            </a:r>
            <a:r>
              <a:rPr lang="zh-CN" altLang="en-US" dirty="0"/>
              <a:t> </a:t>
            </a:r>
            <a:r>
              <a:rPr lang="en-US" altLang="zh-CN" dirty="0"/>
              <a:t>job</a:t>
            </a:r>
            <a:r>
              <a:rPr lang="zh-CN" altLang="en-US" dirty="0"/>
              <a:t> </a:t>
            </a:r>
            <a:r>
              <a:rPr lang="en-US" altLang="zh-CN" dirty="0"/>
              <a:t>state</a:t>
            </a:r>
            <a:endParaRPr lang="en-CN" dirty="0"/>
          </a:p>
        </p:txBody>
      </p:sp>
      <p:sp>
        <p:nvSpPr>
          <p:cNvPr id="3" name="Content Placeholder 2">
            <a:extLst>
              <a:ext uri="{FF2B5EF4-FFF2-40B4-BE49-F238E27FC236}">
                <a16:creationId xmlns:a16="http://schemas.microsoft.com/office/drawing/2014/main" id="{D3BAE856-CB8D-4AC2-6097-F484DAF44B7A}"/>
              </a:ext>
            </a:extLst>
          </p:cNvPr>
          <p:cNvSpPr>
            <a:spLocks noGrp="1"/>
          </p:cNvSpPr>
          <p:nvPr>
            <p:ph idx="1"/>
          </p:nvPr>
        </p:nvSpPr>
        <p:spPr>
          <a:xfrm>
            <a:off x="8839200" y="2623456"/>
            <a:ext cx="3189514" cy="3461658"/>
          </a:xfrm>
        </p:spPr>
        <p:txBody>
          <a:bodyPr/>
          <a:lstStyle/>
          <a:p>
            <a:r>
              <a:rPr lang="en-US" altLang="zh-CN" dirty="0"/>
              <a:t>training</a:t>
            </a:r>
            <a:r>
              <a:rPr lang="zh-CN" altLang="en-US" dirty="0"/>
              <a:t> </a:t>
            </a:r>
            <a:r>
              <a:rPr lang="en-US" dirty="0"/>
              <a:t>to</a:t>
            </a:r>
            <a:r>
              <a:rPr lang="en-US" altLang="zh-CN" dirty="0"/>
              <a:t>kens</a:t>
            </a:r>
            <a:r>
              <a:rPr lang="zh-CN" altLang="en-US" dirty="0"/>
              <a:t> </a:t>
            </a:r>
            <a:r>
              <a:rPr lang="en-US" altLang="zh-CN" dirty="0"/>
              <a:t>billed</a:t>
            </a:r>
          </a:p>
          <a:p>
            <a:pPr marL="0" indent="0">
              <a:buNone/>
            </a:pPr>
            <a:r>
              <a:rPr lang="en-US" altLang="zh-CN" dirty="0"/>
              <a:t>91000</a:t>
            </a:r>
            <a:r>
              <a:rPr lang="zh-CN" altLang="en-US" dirty="0"/>
              <a:t>*</a:t>
            </a:r>
            <a:r>
              <a:rPr lang="en-US" altLang="zh-CN" dirty="0"/>
              <a:t>0.003/1000</a:t>
            </a:r>
            <a:r>
              <a:rPr lang="zh-CN" altLang="en-US" dirty="0"/>
              <a:t>*</a:t>
            </a:r>
            <a:r>
              <a:rPr lang="en-US" altLang="zh-CN" dirty="0"/>
              <a:t>10=$2.73</a:t>
            </a:r>
          </a:p>
          <a:p>
            <a:pPr marL="0" indent="0">
              <a:buNone/>
            </a:pPr>
            <a:r>
              <a:rPr lang="en-US" altLang="zh-CN" dirty="0"/>
              <a:t>before:</a:t>
            </a:r>
            <a:r>
              <a:rPr lang="zh-CN" altLang="en-US" dirty="0"/>
              <a:t> </a:t>
            </a:r>
            <a:r>
              <a:rPr lang="en-US" altLang="zh-CN" dirty="0"/>
              <a:t>1.5</a:t>
            </a:r>
            <a:r>
              <a:rPr lang="zh-CN" altLang="en-US" dirty="0"/>
              <a:t> </a:t>
            </a:r>
            <a:r>
              <a:rPr lang="en-US" altLang="zh-CN" dirty="0"/>
              <a:t>hours</a:t>
            </a:r>
            <a:r>
              <a:rPr lang="zh-CN" altLang="en-US" dirty="0"/>
              <a:t> </a:t>
            </a:r>
            <a:r>
              <a:rPr lang="en-US" altLang="zh-CN" dirty="0"/>
              <a:t>=</a:t>
            </a:r>
            <a:r>
              <a:rPr lang="zh-CN" altLang="en-US" dirty="0"/>
              <a:t> </a:t>
            </a:r>
            <a:r>
              <a:rPr lang="en-US" altLang="zh-CN" dirty="0"/>
              <a:t>$67.5</a:t>
            </a:r>
          </a:p>
          <a:p>
            <a:r>
              <a:rPr lang="en-US" altLang="zh-CN" dirty="0"/>
              <a:t>continue</a:t>
            </a:r>
            <a:r>
              <a:rPr lang="zh-CN" altLang="en-US" dirty="0"/>
              <a:t> </a:t>
            </a:r>
            <a:r>
              <a:rPr lang="en-US" altLang="zh-CN" dirty="0"/>
              <a:t>fine-tuning</a:t>
            </a:r>
          </a:p>
          <a:p>
            <a:endParaRPr lang="en-CN" dirty="0"/>
          </a:p>
        </p:txBody>
      </p:sp>
      <p:pic>
        <p:nvPicPr>
          <p:cNvPr id="4" name="Picture 3">
            <a:extLst>
              <a:ext uri="{FF2B5EF4-FFF2-40B4-BE49-F238E27FC236}">
                <a16:creationId xmlns:a16="http://schemas.microsoft.com/office/drawing/2014/main" id="{4A98EB5F-10C0-6A4D-6DC0-AE118DC5F347}"/>
              </a:ext>
            </a:extLst>
          </p:cNvPr>
          <p:cNvPicPr>
            <a:picLocks noChangeAspect="1"/>
          </p:cNvPicPr>
          <p:nvPr/>
        </p:nvPicPr>
        <p:blipFill>
          <a:blip r:embed="rId2"/>
          <a:stretch>
            <a:fillRect/>
          </a:stretch>
        </p:blipFill>
        <p:spPr>
          <a:xfrm>
            <a:off x="960960" y="1680632"/>
            <a:ext cx="7772400" cy="5056198"/>
          </a:xfrm>
          <a:prstGeom prst="rect">
            <a:avLst/>
          </a:prstGeom>
        </p:spPr>
      </p:pic>
    </p:spTree>
    <p:extLst>
      <p:ext uri="{BB962C8B-B14F-4D97-AF65-F5344CB8AC3E}">
        <p14:creationId xmlns:p14="http://schemas.microsoft.com/office/powerpoint/2010/main" val="1963889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2BFC-FD65-722E-E66A-D31DC9BC75F5}"/>
              </a:ext>
            </a:extLst>
          </p:cNvPr>
          <p:cNvSpPr>
            <a:spLocks noGrp="1"/>
          </p:cNvSpPr>
          <p:nvPr>
            <p:ph type="title"/>
          </p:nvPr>
        </p:nvSpPr>
        <p:spPr/>
        <p:txBody>
          <a:bodyPr/>
          <a:lstStyle/>
          <a:p>
            <a:r>
              <a:rPr lang="en-US" altLang="zh-CN" dirty="0"/>
              <a:t>Fine-tuning</a:t>
            </a:r>
            <a:r>
              <a:rPr lang="zh-CN" altLang="en-US" dirty="0"/>
              <a:t> </a:t>
            </a:r>
            <a:r>
              <a:rPr lang="en-US" altLang="zh-CN" dirty="0"/>
              <a:t>pricing</a:t>
            </a:r>
            <a:endParaRPr lang="en-CN" dirty="0"/>
          </a:p>
        </p:txBody>
      </p:sp>
      <p:sp>
        <p:nvSpPr>
          <p:cNvPr id="3" name="Content Placeholder 2">
            <a:extLst>
              <a:ext uri="{FF2B5EF4-FFF2-40B4-BE49-F238E27FC236}">
                <a16:creationId xmlns:a16="http://schemas.microsoft.com/office/drawing/2014/main" id="{33E9F893-AC58-FD2A-C1FC-19079EC14808}"/>
              </a:ext>
            </a:extLst>
          </p:cNvPr>
          <p:cNvSpPr>
            <a:spLocks noGrp="1"/>
          </p:cNvSpPr>
          <p:nvPr>
            <p:ph idx="1"/>
          </p:nvPr>
        </p:nvSpPr>
        <p:spPr>
          <a:xfrm>
            <a:off x="5948127" y="2426329"/>
            <a:ext cx="4032486" cy="3593471"/>
          </a:xfrm>
        </p:spPr>
        <p:txBody>
          <a:bodyPr>
            <a:normAutofit fontScale="85000" lnSpcReduction="20000"/>
          </a:bodyPr>
          <a:lstStyle/>
          <a:p>
            <a:pPr algn="l"/>
            <a:r>
              <a:rPr lang="en-US" b="0" i="0" dirty="0">
                <a:solidFill>
                  <a:srgbClr val="080808"/>
                </a:solidFill>
                <a:effectLst/>
                <a:latin typeface="Söhne"/>
              </a:rPr>
              <a:t>*Batch API pricing requires requests to be submitted as a batch. Responses will be returned within 24 hours for a 50% discount. </a:t>
            </a:r>
            <a:r>
              <a:rPr lang="en-US" b="0" i="0" dirty="0">
                <a:solidFill>
                  <a:srgbClr val="080808"/>
                </a:solidFill>
                <a:effectLst/>
                <a:latin typeface="Söhne"/>
                <a:hlinkClick r:id="rId2"/>
              </a:rPr>
              <a:t>Learn more about Batch API ↗(opens in a new window)</a:t>
            </a:r>
            <a:endParaRPr lang="en-US" b="0" i="0" dirty="0">
              <a:solidFill>
                <a:srgbClr val="080808"/>
              </a:solidFill>
              <a:effectLst/>
              <a:latin typeface="Söhne"/>
            </a:endParaRPr>
          </a:p>
          <a:p>
            <a:pPr algn="l"/>
            <a:r>
              <a:rPr lang="en-US" b="0" i="0" dirty="0">
                <a:solidFill>
                  <a:srgbClr val="080808"/>
                </a:solidFill>
                <a:effectLst/>
                <a:latin typeface="Söhne"/>
              </a:rPr>
              <a:t>‎**Fine-tuning for GPT-4o and GPT-4o mini is free up to a daily token limit through September 23, 2024. For GPT-4o, each qualifying org gets up to 1M complimentary training tokens daily and any overage will be charged at the normal rate of $25.00/1M tokens. For GPT-4o mini, each qualifying org gets up to 2M complimentary training tokens daily and any overage will be charged at the normal rate of $3.00/1M tokens.</a:t>
            </a:r>
          </a:p>
          <a:p>
            <a:r>
              <a:rPr lang="en-US" dirty="0">
                <a:hlinkClick r:id="rId3"/>
              </a:rPr>
              <a:t>Inside Azure AI Series - GPT4o Fine Tuning.pptx (sharepoint.com)</a:t>
            </a:r>
            <a:endParaRPr lang="en-CN" dirty="0"/>
          </a:p>
        </p:txBody>
      </p:sp>
      <p:pic>
        <p:nvPicPr>
          <p:cNvPr id="4" name="Picture 3">
            <a:extLst>
              <a:ext uri="{FF2B5EF4-FFF2-40B4-BE49-F238E27FC236}">
                <a16:creationId xmlns:a16="http://schemas.microsoft.com/office/drawing/2014/main" id="{17382109-9DF3-74B9-8371-F185E7493D2D}"/>
              </a:ext>
            </a:extLst>
          </p:cNvPr>
          <p:cNvPicPr>
            <a:picLocks noChangeAspect="1"/>
          </p:cNvPicPr>
          <p:nvPr/>
        </p:nvPicPr>
        <p:blipFill>
          <a:blip r:embed="rId4"/>
          <a:stretch>
            <a:fillRect/>
          </a:stretch>
        </p:blipFill>
        <p:spPr>
          <a:xfrm>
            <a:off x="1074565" y="1709344"/>
            <a:ext cx="4461095" cy="5204611"/>
          </a:xfrm>
          <a:prstGeom prst="rect">
            <a:avLst/>
          </a:prstGeom>
        </p:spPr>
      </p:pic>
    </p:spTree>
    <p:extLst>
      <p:ext uri="{BB962C8B-B14F-4D97-AF65-F5344CB8AC3E}">
        <p14:creationId xmlns:p14="http://schemas.microsoft.com/office/powerpoint/2010/main" val="31942588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 Boardroom</Template>
  <TotalTime>153</TotalTime>
  <Words>741</Words>
  <Application>Microsoft Macintosh PowerPoint</Application>
  <PresentationFormat>Widescreen</PresentationFormat>
  <Paragraphs>46</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-apple-system</vt:lpstr>
      <vt:lpstr>SegoeUI</vt:lpstr>
      <vt:lpstr>Söhne</vt:lpstr>
      <vt:lpstr>Arial</vt:lpstr>
      <vt:lpstr>Century Gothic</vt:lpstr>
      <vt:lpstr>Wingdings 3</vt:lpstr>
      <vt:lpstr>Ion Boardroom</vt:lpstr>
      <vt:lpstr>GPT-4o-mini Fine tuning in Azure OpenAI Studio</vt:lpstr>
      <vt:lpstr>Consider fine tuning if:</vt:lpstr>
      <vt:lpstr>1. Low code approach of FT in Azure OpenAI Studio</vt:lpstr>
      <vt:lpstr>Model suffix to identify the finetuned model iterations</vt:lpstr>
      <vt:lpstr>Upload a file with jsonl data format</vt:lpstr>
      <vt:lpstr>Training parameters</vt:lpstr>
      <vt:lpstr>Submit the finetuning job</vt:lpstr>
      <vt:lpstr>2. Finetuning job state</vt:lpstr>
      <vt:lpstr>Fine-tuning pricing</vt:lpstr>
      <vt:lpstr>PowerPoint Presentation</vt:lpstr>
      <vt:lpstr>Checkpoint support in API, AI Studio</vt:lpstr>
      <vt:lpstr>3. Deployment finetuned model </vt:lpstr>
      <vt:lpstr>Deploy to playground or API</vt:lpstr>
      <vt:lpstr>Chat playground testing for new test data</vt:lpstr>
      <vt:lpstr>4. Clean up deployments, finetuned models and training files</vt:lpstr>
      <vt:lpstr>FAQ: My ft model does not seem to improve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Elizabeth Wan</dc:creator>
  <cp:lastModifiedBy>Elizabeth Wan</cp:lastModifiedBy>
  <cp:revision>154</cp:revision>
  <dcterms:created xsi:type="dcterms:W3CDTF">2024-08-21T07:20:47Z</dcterms:created>
  <dcterms:modified xsi:type="dcterms:W3CDTF">2024-08-21T09:54:09Z</dcterms:modified>
</cp:coreProperties>
</file>